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9" r:id="rId6"/>
    <p:sldId id="268" r:id="rId7"/>
    <p:sldId id="261" r:id="rId8"/>
    <p:sldId id="266" r:id="rId9"/>
    <p:sldId id="262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77" y="-14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91F-D1B3-4AB3-B329-3380FA430932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619-891D-478B-A07D-8833CEEDA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5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91F-D1B3-4AB3-B329-3380FA430932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619-891D-478B-A07D-8833CEEDA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338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91F-D1B3-4AB3-B329-3380FA430932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619-891D-478B-A07D-8833CEEDA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8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91F-D1B3-4AB3-B329-3380FA430932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619-891D-478B-A07D-8833CEEDA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7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91F-D1B3-4AB3-B329-3380FA430932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619-891D-478B-A07D-8833CEEDA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3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91F-D1B3-4AB3-B329-3380FA430932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619-891D-478B-A07D-8833CEEDA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23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91F-D1B3-4AB3-B329-3380FA430932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619-891D-478B-A07D-8833CEEDA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3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91F-D1B3-4AB3-B329-3380FA430932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619-891D-478B-A07D-8833CEEDA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54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91F-D1B3-4AB3-B329-3380FA430932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619-891D-478B-A07D-8833CEEDA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5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91F-D1B3-4AB3-B329-3380FA430932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619-891D-478B-A07D-8833CEEDA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22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E091F-D1B3-4AB3-B329-3380FA430932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9619-891D-478B-A07D-8833CEEDA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4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E091F-D1B3-4AB3-B329-3380FA430932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99619-891D-478B-A07D-8833CEEDA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8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57150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Why Statistics are important to General Physics and why care is needed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1000"/>
            <a:ext cx="1737510" cy="1508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43000" y="41910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David Groh</a:t>
            </a:r>
          </a:p>
          <a:p>
            <a:r>
              <a:rPr lang="en-US" sz="3600" dirty="0" smtClean="0"/>
              <a:t>Academic Director - Physics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39943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1347788"/>
            <a:ext cx="4714875" cy="416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2120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4648200" cy="601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 efficient statistic: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 smtClean="0"/>
              <a:t>the amount of data increases, the </a:t>
            </a:r>
            <a:r>
              <a:rPr lang="en-US" dirty="0" smtClean="0"/>
              <a:t>fluctuations in the statistic decrease. </a:t>
            </a:r>
            <a:r>
              <a:rPr lang="en-US" dirty="0" err="1" smtClean="0"/>
              <a:t>i.e</a:t>
            </a:r>
            <a:r>
              <a:rPr lang="en-US" dirty="0" smtClean="0"/>
              <a:t> </a:t>
            </a:r>
            <a:r>
              <a:rPr lang="en-US" dirty="0" smtClean="0"/>
              <a:t>better p</a:t>
            </a:r>
            <a:r>
              <a:rPr lang="en-US" dirty="0" smtClean="0"/>
              <a:t>recision.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 unbiased statistic:</a:t>
            </a:r>
          </a:p>
          <a:p>
            <a:pPr marL="0" indent="0">
              <a:buNone/>
            </a:pPr>
            <a:r>
              <a:rPr lang="en-US" dirty="0" smtClean="0"/>
              <a:t>Better accuracy.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828800"/>
            <a:ext cx="3886200" cy="380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2764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534400" cy="6248400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Proportion </a:t>
            </a:r>
            <a:r>
              <a:rPr lang="en-US" dirty="0" smtClean="0"/>
              <a:t>stat:			µ </a:t>
            </a:r>
            <a:r>
              <a:rPr lang="en-US" dirty="0" smtClean="0"/>
              <a:t>= </a:t>
            </a:r>
            <a:r>
              <a:rPr lang="en-US" dirty="0" smtClean="0"/>
              <a:t>0.229 ± 0.039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	</a:t>
            </a:r>
            <a:r>
              <a:rPr lang="en-US" dirty="0" smtClean="0"/>
              <a:t>computer = </a:t>
            </a:r>
            <a:r>
              <a:rPr lang="en-US" dirty="0" smtClean="0"/>
              <a:t>± 0.00</a:t>
            </a:r>
            <a:r>
              <a:rPr lang="en-US" dirty="0" smtClean="0"/>
              <a:t>4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/>
              <a:t>correct statistic:  	</a:t>
            </a:r>
            <a:r>
              <a:rPr lang="en-US" dirty="0"/>
              <a:t>	</a:t>
            </a:r>
            <a:r>
              <a:rPr lang="en-US" dirty="0" smtClean="0"/>
              <a:t>µ </a:t>
            </a:r>
            <a:r>
              <a:rPr lang="en-US" dirty="0" smtClean="0"/>
              <a:t>= </a:t>
            </a:r>
            <a:r>
              <a:rPr lang="en-US" dirty="0" smtClean="0"/>
              <a:t>0.226 ± 0.016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Better:               </a:t>
            </a:r>
            <a:r>
              <a:rPr lang="en-US" dirty="0"/>
              <a:t>	</a:t>
            </a:r>
            <a:r>
              <a:rPr lang="en-US" dirty="0" smtClean="0"/>
              <a:t>		µ </a:t>
            </a:r>
            <a:r>
              <a:rPr lang="en-US" dirty="0"/>
              <a:t>= </a:t>
            </a:r>
            <a:r>
              <a:rPr lang="en-US" dirty="0" smtClean="0"/>
              <a:t>0.226 ± 0.015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Roll </a:t>
            </a:r>
            <a:r>
              <a:rPr lang="en-US" dirty="0" smtClean="0"/>
              <a:t>a die, use that data point and </a:t>
            </a:r>
            <a:r>
              <a:rPr lang="en-US" dirty="0" smtClean="0"/>
              <a:t>ignore </a:t>
            </a:r>
            <a:r>
              <a:rPr lang="en-US" dirty="0" smtClean="0"/>
              <a:t>rest</a:t>
            </a:r>
            <a:r>
              <a:rPr lang="en-US" dirty="0" smtClean="0"/>
              <a:t>:</a:t>
            </a:r>
            <a:r>
              <a:rPr lang="en-US" dirty="0" smtClean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dirty="0" smtClean="0"/>
              <a:t> 	µ </a:t>
            </a:r>
            <a:r>
              <a:rPr lang="en-US" dirty="0" smtClean="0"/>
              <a:t>= </a:t>
            </a:r>
            <a:r>
              <a:rPr lang="en-US" dirty="0" smtClean="0"/>
              <a:t>0.218 ± 0.038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556972"/>
              </p:ext>
            </p:extLst>
          </p:nvPr>
        </p:nvGraphicFramePr>
        <p:xfrm>
          <a:off x="3276600" y="457200"/>
          <a:ext cx="1078832" cy="999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1" name="Equation" r:id="rId3" imgW="520560" imgH="482400" progId="Equation.3">
                  <p:embed/>
                </p:oleObj>
              </mc:Choice>
              <mc:Fallback>
                <p:oleObj name="Equation" r:id="rId3" imgW="52056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76600" y="457200"/>
                        <a:ext cx="1078832" cy="9998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219003"/>
              </p:ext>
            </p:extLst>
          </p:nvPr>
        </p:nvGraphicFramePr>
        <p:xfrm>
          <a:off x="3733800" y="1676400"/>
          <a:ext cx="914400" cy="1264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" name="Equation" r:id="rId5" imgW="431640" imgH="596880" progId="Equation.3">
                  <p:embed/>
                </p:oleObj>
              </mc:Choice>
              <mc:Fallback>
                <p:oleObj name="Equation" r:id="rId5" imgW="431640" imgH="596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33800" y="1676400"/>
                        <a:ext cx="914400" cy="12640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622722"/>
              </p:ext>
            </p:extLst>
          </p:nvPr>
        </p:nvGraphicFramePr>
        <p:xfrm>
          <a:off x="3429000" y="4953000"/>
          <a:ext cx="650875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" name="Equation" r:id="rId7" imgW="228600" imgH="431640" progId="Equation.3">
                  <p:embed/>
                </p:oleObj>
              </mc:Choice>
              <mc:Fallback>
                <p:oleObj name="Equation" r:id="rId7" imgW="22860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29000" y="4953000"/>
                        <a:ext cx="650875" cy="1227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025459"/>
              </p:ext>
            </p:extLst>
          </p:nvPr>
        </p:nvGraphicFramePr>
        <p:xfrm>
          <a:off x="2057400" y="3048000"/>
          <a:ext cx="1585912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" name="Equation" r:id="rId9" imgW="749160" imgH="533160" progId="Equation.3">
                  <p:embed/>
                </p:oleObj>
              </mc:Choice>
              <mc:Fallback>
                <p:oleObj name="Equation" r:id="rId9" imgW="749160" imgH="533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048000"/>
                        <a:ext cx="1585912" cy="112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2316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statistic?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Any function of the measured data</a:t>
            </a:r>
            <a:r>
              <a:rPr lang="en-US" dirty="0" smtClean="0"/>
              <a:t>.  For instance determines a distance by taking the velocity of sound and multiplying by the echo time – the time is the data while the distance is a statistic.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Focus: Those statistics used for hypothesis testing.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5499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Testing </a:t>
            </a:r>
            <a:r>
              <a:rPr lang="en-US" sz="2800" dirty="0" smtClean="0"/>
              <a:t>of a </a:t>
            </a:r>
            <a:r>
              <a:rPr lang="en-US" sz="2800" dirty="0" smtClean="0"/>
              <a:t>Hypothesis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629619"/>
              </p:ext>
            </p:extLst>
          </p:nvPr>
        </p:nvGraphicFramePr>
        <p:xfrm>
          <a:off x="457200" y="1066801"/>
          <a:ext cx="8229600" cy="1204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12229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Positive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experiment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Negative experiment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38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Hypothesis true</a:t>
                      </a:r>
                      <a:endParaRPr lang="en-US" sz="2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True positive</a:t>
                      </a:r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False negative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5385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Hypothesis false</a:t>
                      </a:r>
                      <a:endParaRPr lang="en-US" sz="2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False positive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True negative</a:t>
                      </a:r>
                      <a:endParaRPr lang="en-US" sz="20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2926080"/>
            <a:ext cx="8534400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science rejects a hypothesis only with great confidence.  </a:t>
            </a:r>
            <a:r>
              <a:rPr lang="en-US" sz="2400" dirty="0" smtClean="0"/>
              <a:t>Thus s</a:t>
            </a:r>
            <a:r>
              <a:rPr lang="en-US" sz="2400" dirty="0" smtClean="0"/>
              <a:t>cientists </a:t>
            </a:r>
            <a:r>
              <a:rPr lang="en-US" sz="2400" dirty="0" smtClean="0"/>
              <a:t>choose statistics which have VERY low possibilities for false </a:t>
            </a:r>
            <a:r>
              <a:rPr lang="en-US" sz="2400" dirty="0"/>
              <a:t> </a:t>
            </a:r>
            <a:r>
              <a:rPr lang="en-US" sz="2400" dirty="0" smtClean="0"/>
              <a:t>negatives (Type I errors).  </a:t>
            </a:r>
            <a:r>
              <a:rPr lang="en-US" sz="2400" dirty="0" smtClean="0"/>
              <a:t>E.g. Scientists had better be extremely confident if they’re to reject  </a:t>
            </a:r>
            <a:r>
              <a:rPr lang="en-US" sz="2400" dirty="0" smtClean="0"/>
              <a:t>the hypothesis, “No </a:t>
            </a:r>
            <a:r>
              <a:rPr lang="en-US" sz="2400" dirty="0" smtClean="0"/>
              <a:t>particles can travel faster than the speed of light in vacuum</a:t>
            </a:r>
            <a:r>
              <a:rPr lang="en-US" sz="2400" dirty="0" smtClean="0"/>
              <a:t>.”  </a:t>
            </a:r>
            <a:r>
              <a:rPr lang="en-US" sz="2400" dirty="0" smtClean="0"/>
              <a:t>So the  </a:t>
            </a:r>
            <a:r>
              <a:rPr lang="en-US" sz="2400" dirty="0" smtClean="0"/>
              <a:t>six-sigma </a:t>
            </a:r>
            <a:r>
              <a:rPr lang="en-US" sz="2400" dirty="0" smtClean="0"/>
              <a:t>confidence </a:t>
            </a:r>
            <a:r>
              <a:rPr lang="en-US" sz="2400" dirty="0" smtClean="0"/>
              <a:t>(2 part in 1,000,000,000) is reasonable.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 science experiment must be reproducible.  By repeating an experiment over and over, scientists can minimize false </a:t>
            </a:r>
            <a:r>
              <a:rPr lang="en-US" sz="2400" dirty="0" smtClean="0"/>
              <a:t>positives (Type II errors).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87372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lang="en-US" dirty="0" smtClean="0"/>
              <a:t>Language: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Hypothesis. </a:t>
            </a:r>
            <a:r>
              <a:rPr lang="en-US" dirty="0" smtClean="0"/>
              <a:t>Friction </a:t>
            </a:r>
            <a:r>
              <a:rPr lang="en-US" dirty="0" smtClean="0"/>
              <a:t>∝ area of contact.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Null (or alternative) hypothesis.  </a:t>
            </a:r>
            <a:r>
              <a:rPr lang="en-US" dirty="0" smtClean="0"/>
              <a:t>Not </a:t>
            </a:r>
            <a:r>
              <a:rPr lang="en-US" dirty="0" smtClean="0"/>
              <a:t>∝.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Experiment. </a:t>
            </a:r>
            <a:r>
              <a:rPr lang="en-US" dirty="0" smtClean="0"/>
              <a:t>Take block; measure </a:t>
            </a:r>
            <a:r>
              <a:rPr lang="en-US" i="1" dirty="0" smtClean="0"/>
              <a:t>f</a:t>
            </a:r>
            <a:r>
              <a:rPr lang="en-US" dirty="0" smtClean="0"/>
              <a:t> on two sides.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Prediction.</a:t>
            </a:r>
            <a:r>
              <a:rPr lang="en-US" dirty="0" smtClean="0"/>
              <a:t>  If hypothesis true, the difference between </a:t>
            </a:r>
            <a:r>
              <a:rPr lang="en-US" i="1" dirty="0" smtClean="0"/>
              <a:t>f</a:t>
            </a:r>
            <a:r>
              <a:rPr lang="en-US" i="1" baseline="-25000" dirty="0" smtClean="0"/>
              <a:t>2 </a:t>
            </a:r>
            <a:r>
              <a:rPr lang="en-US" i="1" dirty="0" smtClean="0"/>
              <a:t>and  f</a:t>
            </a:r>
            <a:r>
              <a:rPr lang="en-US" i="1" baseline="-25000" dirty="0" smtClean="0"/>
              <a:t>1</a:t>
            </a:r>
            <a:r>
              <a:rPr lang="en-US" i="1" dirty="0" smtClean="0"/>
              <a:t>×A</a:t>
            </a:r>
            <a:r>
              <a:rPr lang="en-US" i="1" baseline="-25000" dirty="0" smtClean="0"/>
              <a:t>2</a:t>
            </a:r>
            <a:r>
              <a:rPr lang="en-US" i="1" dirty="0" smtClean="0"/>
              <a:t>/</a:t>
            </a:r>
            <a:r>
              <a:rPr lang="en-US" i="1" dirty="0"/>
              <a:t>A</a:t>
            </a:r>
            <a:r>
              <a:rPr lang="en-US" i="1" baseline="-25000" dirty="0"/>
              <a:t>1</a:t>
            </a:r>
            <a:r>
              <a:rPr lang="en-US" i="1" baseline="-25000" dirty="0" smtClean="0"/>
              <a:t> </a:t>
            </a:r>
            <a:r>
              <a:rPr lang="en-US" dirty="0" smtClean="0"/>
              <a:t>will not be significant.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Control variable.  </a:t>
            </a:r>
            <a:r>
              <a:rPr lang="en-US" dirty="0" smtClean="0"/>
              <a:t>Use same block.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Reproducible.</a:t>
            </a:r>
            <a:r>
              <a:rPr lang="en-US" dirty="0" smtClean="0"/>
              <a:t>  Can do over and over with many different (non-cubic) blocks.</a:t>
            </a:r>
          </a:p>
        </p:txBody>
      </p:sp>
    </p:spTree>
    <p:extLst>
      <p:ext uri="{BB962C8B-B14F-4D97-AF65-F5344CB8AC3E}">
        <p14:creationId xmlns:p14="http://schemas.microsoft.com/office/powerpoint/2010/main" val="3376228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7696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Consider </a:t>
            </a:r>
            <a:r>
              <a:rPr lang="en-US" sz="2400" smtClean="0"/>
              <a:t>the following lab:</a:t>
            </a:r>
            <a:endParaRPr lang="en-US" sz="2400" dirty="0" smtClean="0"/>
          </a:p>
          <a:p>
            <a:r>
              <a:rPr lang="en-US" sz="2400" dirty="0" smtClean="0"/>
              <a:t>The equipment for each pair of students is two cubes, a balance, a digital caliper,  and a force sensor.  The one cube is </a:t>
            </a:r>
            <a:r>
              <a:rPr lang="en-US" sz="2400" dirty="0"/>
              <a:t> </a:t>
            </a:r>
            <a:r>
              <a:rPr lang="en-US" sz="2400" dirty="0" smtClean="0"/>
              <a:t>wood and has a length of about 5 cm; the other is aluminum with a length of about 3 cm.  For each cube, the  mass and length is measured.  The forces sensor is read as each cube is dragged across the table 10 times.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Why is this experiment invalid for the hypothesis: The force of friction is proportional to area of contact? </a:t>
            </a:r>
          </a:p>
        </p:txBody>
      </p:sp>
    </p:spTree>
    <p:extLst>
      <p:ext uri="{BB962C8B-B14F-4D97-AF65-F5344CB8AC3E}">
        <p14:creationId xmlns:p14="http://schemas.microsoft.com/office/powerpoint/2010/main" val="1114170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0"/>
            <a:ext cx="86868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(2) As stated earlier, science minimizes false negatives.  The confidence intervals (</a:t>
            </a:r>
            <a:r>
              <a:rPr lang="en-US" sz="3200" dirty="0" smtClean="0"/>
              <a:t>6 </a:t>
            </a:r>
            <a:r>
              <a:rPr lang="el-GR" sz="3200" dirty="0" smtClean="0"/>
              <a:t>σ</a:t>
            </a:r>
            <a:r>
              <a:rPr lang="en-US" sz="3200" dirty="0" smtClean="0"/>
              <a:t> = 99.99999998%) are </a:t>
            </a:r>
            <a:r>
              <a:rPr lang="en-US" sz="3200" dirty="0"/>
              <a:t>set to reject a hypothesis only with great certainty.</a:t>
            </a:r>
          </a:p>
          <a:p>
            <a:endParaRPr lang="en-US" sz="3200" dirty="0"/>
          </a:p>
          <a:p>
            <a:r>
              <a:rPr lang="en-US" sz="3200" dirty="0"/>
              <a:t>This is good science, but bad for teaching the process of </a:t>
            </a:r>
            <a:r>
              <a:rPr lang="en-US" sz="3200" dirty="0" smtClean="0"/>
              <a:t>science because students never have a chance to reject bad hypotheses.</a:t>
            </a:r>
          </a:p>
          <a:p>
            <a:endParaRPr lang="en-US" sz="3200" dirty="0"/>
          </a:p>
          <a:p>
            <a:r>
              <a:rPr lang="en-US" sz="3200" dirty="0" smtClean="0"/>
              <a:t>I use a (2 </a:t>
            </a:r>
            <a:r>
              <a:rPr lang="el-GR" sz="3200" dirty="0" smtClean="0"/>
              <a:t>σ</a:t>
            </a:r>
            <a:r>
              <a:rPr lang="en-US" sz="3200" dirty="0" smtClean="0"/>
              <a:t>) 95% confidence interval – sort of.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407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838200"/>
            <a:ext cx="8229600" cy="5287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(3) </a:t>
            </a:r>
            <a:r>
              <a:rPr lang="en-US" dirty="0" smtClean="0"/>
              <a:t>THERE’S LOTS OF STATISTICS</a:t>
            </a:r>
            <a:r>
              <a:rPr lang="en-US" dirty="0" smtClean="0"/>
              <a:t>.  Some matter, some don’t.  Some are good approximations, som</a:t>
            </a:r>
            <a:r>
              <a:rPr lang="en-US" dirty="0" smtClean="0"/>
              <a:t>e aren’t.</a:t>
            </a: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Some </a:t>
            </a:r>
            <a:r>
              <a:rPr lang="en-US" dirty="0" smtClean="0"/>
              <a:t>examples of averages: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Summative = 		Multiplicative =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Reciprocal =  		RMS = </a:t>
            </a: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609173"/>
              </p:ext>
            </p:extLst>
          </p:nvPr>
        </p:nvGraphicFramePr>
        <p:xfrm>
          <a:off x="2971800" y="3997325"/>
          <a:ext cx="6096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Equation" r:id="rId3" imgW="368140" imgH="431613" progId="Equation.3">
                  <p:embed/>
                </p:oleObj>
              </mc:Choice>
              <mc:Fallback>
                <p:oleObj name="Equation" r:id="rId3" imgW="368140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997325"/>
                        <a:ext cx="6096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2706334"/>
              </p:ext>
            </p:extLst>
          </p:nvPr>
        </p:nvGraphicFramePr>
        <p:xfrm>
          <a:off x="6934200" y="4114800"/>
          <a:ext cx="13430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Equation" r:id="rId5" imgW="596880" imgH="304560" progId="Equation.3">
                  <p:embed/>
                </p:oleObj>
              </mc:Choice>
              <mc:Fallback>
                <p:oleObj name="Equation" r:id="rId5" imgW="596880" imgH="304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114800"/>
                        <a:ext cx="134302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726295"/>
              </p:ext>
            </p:extLst>
          </p:nvPr>
        </p:nvGraphicFramePr>
        <p:xfrm>
          <a:off x="2819400" y="5064125"/>
          <a:ext cx="685800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Equation" r:id="rId7" imgW="393480" imgH="609480" progId="Equation.3">
                  <p:embed/>
                </p:oleObj>
              </mc:Choice>
              <mc:Fallback>
                <p:oleObj name="Equation" r:id="rId7" imgW="393480" imgH="609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064125"/>
                        <a:ext cx="685800" cy="1062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719988"/>
              </p:ext>
            </p:extLst>
          </p:nvPr>
        </p:nvGraphicFramePr>
        <p:xfrm>
          <a:off x="5562600" y="5216525"/>
          <a:ext cx="990600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Equation" r:id="rId9" imgW="507960" imgH="469800" progId="Equation.3">
                  <p:embed/>
                </p:oleObj>
              </mc:Choice>
              <mc:Fallback>
                <p:oleObj name="Equation" r:id="rId9" imgW="507960" imgH="469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216525"/>
                        <a:ext cx="990600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7555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3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Density of an aluminum cube (8 classes of 8 groups each taking one measurement):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Summative </a:t>
            </a:r>
            <a:r>
              <a:rPr lang="en-US" dirty="0"/>
              <a:t>= </a:t>
            </a:r>
            <a:r>
              <a:rPr lang="en-US" dirty="0" smtClean="0"/>
              <a:t>(2784 ± 15</a:t>
            </a:r>
            <a:r>
              <a:rPr lang="en-US" dirty="0" smtClean="0"/>
              <a:t>) kg/m³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Multiplicative =</a:t>
            </a:r>
            <a:r>
              <a:rPr lang="en-US" dirty="0"/>
              <a:t> </a:t>
            </a:r>
            <a:r>
              <a:rPr lang="en-US" dirty="0" smtClean="0"/>
              <a:t>(2784 ± 16</a:t>
            </a:r>
            <a:r>
              <a:rPr lang="en-US" dirty="0" smtClean="0"/>
              <a:t>) </a:t>
            </a:r>
            <a:r>
              <a:rPr lang="en-US" dirty="0"/>
              <a:t>kg/m³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Reciprocal =</a:t>
            </a:r>
            <a:r>
              <a:rPr lang="en-US" dirty="0"/>
              <a:t> </a:t>
            </a:r>
            <a:r>
              <a:rPr lang="en-US" dirty="0" smtClean="0"/>
              <a:t>(2783 ± 15</a:t>
            </a:r>
            <a:r>
              <a:rPr lang="en-US" dirty="0"/>
              <a:t>) kg/m³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RMS </a:t>
            </a:r>
            <a:r>
              <a:rPr lang="en-US" dirty="0"/>
              <a:t>=  </a:t>
            </a:r>
            <a:r>
              <a:rPr lang="en-US" dirty="0" smtClean="0"/>
              <a:t>(2784 ± 16</a:t>
            </a:r>
            <a:r>
              <a:rPr lang="en-US" dirty="0" smtClean="0"/>
              <a:t>) </a:t>
            </a:r>
            <a:r>
              <a:rPr lang="en-US" dirty="0"/>
              <a:t>kg/m³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25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2971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(4) </a:t>
            </a:r>
            <a:r>
              <a:rPr lang="en-US" dirty="0" smtClean="0"/>
              <a:t>Computers don’t know statistics – they calculate them.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 friction lab.  f = µN.  6 </a:t>
            </a:r>
            <a:r>
              <a:rPr lang="en-US" dirty="0" smtClean="0"/>
              <a:t>classes (using </a:t>
            </a:r>
            <a:r>
              <a:rPr lang="en-US" dirty="0" smtClean="0"/>
              <a:t>same equipment) measured N and f at 6 points.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671956"/>
              </p:ext>
            </p:extLst>
          </p:nvPr>
        </p:nvGraphicFramePr>
        <p:xfrm>
          <a:off x="304797" y="4495800"/>
          <a:ext cx="807720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886"/>
                <a:gridCol w="1153886"/>
                <a:gridCol w="1153886"/>
                <a:gridCol w="1153886"/>
                <a:gridCol w="1153886"/>
                <a:gridCol w="1153886"/>
                <a:gridCol w="11538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2.68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7.58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12.48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17.38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22.28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27.18 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0.607</a:t>
                      </a:r>
                      <a:r>
                        <a:rPr lang="en-US" baseline="0" dirty="0" smtClean="0"/>
                        <a:t>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1.68</a:t>
                      </a:r>
                      <a:r>
                        <a:rPr lang="en-US" baseline="0" dirty="0" smtClean="0"/>
                        <a:t>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2.77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3.97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4.85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6.5 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stdev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0.087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0.24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0.51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0.61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0.85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 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052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9423</TotalTime>
  <Words>610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Equation</vt:lpstr>
      <vt:lpstr>Microsoft Equation 3.0</vt:lpstr>
      <vt:lpstr>Why Statistics are important to General Physics and why care is needed</vt:lpstr>
      <vt:lpstr>What is a statistic?</vt:lpstr>
      <vt:lpstr>Testing of a Hypothesis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Statistics is important to General Physics and why care is needed</dc:title>
  <dc:creator>groh</dc:creator>
  <cp:lastModifiedBy>groh</cp:lastModifiedBy>
  <cp:revision>62</cp:revision>
  <dcterms:created xsi:type="dcterms:W3CDTF">2011-09-08T19:02:28Z</dcterms:created>
  <dcterms:modified xsi:type="dcterms:W3CDTF">2012-10-08T20:08:26Z</dcterms:modified>
</cp:coreProperties>
</file>