
<file path=[Content_Types].xml><?xml version="1.0" encoding="utf-8"?>
<Types xmlns="http://schemas.openxmlformats.org/package/2006/content-types">
  <Default Extension="xml" ContentType="application/xml"/>
  <Default Extension="wmv" ContentType="video/unknown"/>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handoutMasterIdLst>
    <p:handoutMasterId r:id="rId37"/>
  </p:handoutMasterIdLst>
  <p:sldIdLst>
    <p:sldId id="256" r:id="rId2"/>
    <p:sldId id="257" r:id="rId3"/>
    <p:sldId id="258" r:id="rId4"/>
    <p:sldId id="259" r:id="rId5"/>
    <p:sldId id="282" r:id="rId6"/>
    <p:sldId id="283" r:id="rId7"/>
    <p:sldId id="262" r:id="rId8"/>
    <p:sldId id="261" r:id="rId9"/>
    <p:sldId id="264" r:id="rId10"/>
    <p:sldId id="263" r:id="rId11"/>
    <p:sldId id="266" r:id="rId12"/>
    <p:sldId id="265" r:id="rId13"/>
    <p:sldId id="267" r:id="rId14"/>
    <p:sldId id="269" r:id="rId15"/>
    <p:sldId id="268"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4" r:id="rId29"/>
    <p:sldId id="285" r:id="rId30"/>
    <p:sldId id="286" r:id="rId31"/>
    <p:sldId id="287" r:id="rId32"/>
    <p:sldId id="288" r:id="rId33"/>
    <p:sldId id="289" r:id="rId34"/>
    <p:sldId id="29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201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spPr>
            <a:solidFill>
              <a:schemeClr val="accent2"/>
            </a:solidFill>
          </c:spPr>
          <c:invertIfNegative val="0"/>
          <c:cat>
            <c:strRef>
              <c:f>Sheet1!$C$6:$C$11</c:f>
              <c:strCache>
                <c:ptCount val="6"/>
                <c:pt idx="0">
                  <c:v>Reading</c:v>
                </c:pt>
                <c:pt idx="1">
                  <c:v>Videos</c:v>
                </c:pt>
                <c:pt idx="2">
                  <c:v>Tutorials</c:v>
                </c:pt>
                <c:pt idx="3">
                  <c:v>Problems</c:v>
                </c:pt>
                <c:pt idx="4">
                  <c:v>Quizzes</c:v>
                </c:pt>
                <c:pt idx="5">
                  <c:v>None</c:v>
                </c:pt>
              </c:strCache>
            </c:strRef>
          </c:cat>
          <c:val>
            <c:numRef>
              <c:f>Sheet1!$D$6:$D$11</c:f>
              <c:numCache>
                <c:formatCode>General</c:formatCode>
                <c:ptCount val="6"/>
                <c:pt idx="0">
                  <c:v>48.0</c:v>
                </c:pt>
                <c:pt idx="1">
                  <c:v>67.0</c:v>
                </c:pt>
                <c:pt idx="2">
                  <c:v>18.0</c:v>
                </c:pt>
                <c:pt idx="3">
                  <c:v>36.0</c:v>
                </c:pt>
                <c:pt idx="4">
                  <c:v>83.0</c:v>
                </c:pt>
                <c:pt idx="5">
                  <c:v>2.0</c:v>
                </c:pt>
              </c:numCache>
            </c:numRef>
          </c:val>
        </c:ser>
        <c:dLbls>
          <c:showLegendKey val="0"/>
          <c:showVal val="0"/>
          <c:showCatName val="0"/>
          <c:showSerName val="0"/>
          <c:showPercent val="0"/>
          <c:showBubbleSize val="0"/>
        </c:dLbls>
        <c:gapWidth val="150"/>
        <c:axId val="2116743096"/>
        <c:axId val="2116787208"/>
      </c:barChart>
      <c:catAx>
        <c:axId val="2116743096"/>
        <c:scaling>
          <c:orientation val="minMax"/>
        </c:scaling>
        <c:delete val="0"/>
        <c:axPos val="b"/>
        <c:majorTickMark val="out"/>
        <c:minorTickMark val="none"/>
        <c:tickLblPos val="nextTo"/>
        <c:txPr>
          <a:bodyPr/>
          <a:lstStyle/>
          <a:p>
            <a:pPr>
              <a:defRPr sz="1400">
                <a:latin typeface="Times New Roman"/>
              </a:defRPr>
            </a:pPr>
            <a:endParaRPr lang="en-US"/>
          </a:p>
        </c:txPr>
        <c:crossAx val="2116787208"/>
        <c:crosses val="autoZero"/>
        <c:auto val="1"/>
        <c:lblAlgn val="ctr"/>
        <c:lblOffset val="100"/>
        <c:noMultiLvlLbl val="0"/>
      </c:catAx>
      <c:valAx>
        <c:axId val="2116787208"/>
        <c:scaling>
          <c:orientation val="minMax"/>
        </c:scaling>
        <c:delete val="0"/>
        <c:axPos val="l"/>
        <c:majorGridlines/>
        <c:title>
          <c:tx>
            <c:rich>
              <a:bodyPr rot="-5400000" vert="horz"/>
              <a:lstStyle/>
              <a:p>
                <a:pPr>
                  <a:defRPr sz="1400">
                    <a:latin typeface="Times New Roman"/>
                  </a:defRPr>
                </a:pPr>
                <a:r>
                  <a:rPr lang="en-US" sz="1400">
                    <a:latin typeface="Times New Roman"/>
                  </a:rPr>
                  <a:t>Number of Positive Mentions</a:t>
                </a:r>
              </a:p>
            </c:rich>
          </c:tx>
          <c:layout/>
          <c:overlay val="0"/>
        </c:title>
        <c:numFmt formatCode="General" sourceLinked="1"/>
        <c:majorTickMark val="out"/>
        <c:minorTickMark val="none"/>
        <c:tickLblPos val="nextTo"/>
        <c:txPr>
          <a:bodyPr/>
          <a:lstStyle/>
          <a:p>
            <a:pPr>
              <a:defRPr sz="1400">
                <a:latin typeface="Times New Roman"/>
              </a:defRPr>
            </a:pPr>
            <a:endParaRPr lang="en-US"/>
          </a:p>
        </c:txPr>
        <c:crossAx val="2116743096"/>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spPr>
            <a:solidFill>
              <a:schemeClr val="accent2"/>
            </a:solidFill>
          </c:spPr>
          <c:invertIfNegative val="0"/>
          <c:cat>
            <c:strRef>
              <c:f>Sheet1!$C$6:$C$11</c:f>
              <c:strCache>
                <c:ptCount val="6"/>
                <c:pt idx="0">
                  <c:v>Reading</c:v>
                </c:pt>
                <c:pt idx="1">
                  <c:v>Videos</c:v>
                </c:pt>
                <c:pt idx="2">
                  <c:v>Tutorials</c:v>
                </c:pt>
                <c:pt idx="3">
                  <c:v>Problems</c:v>
                </c:pt>
                <c:pt idx="4">
                  <c:v>Quizzes</c:v>
                </c:pt>
                <c:pt idx="5">
                  <c:v>None</c:v>
                </c:pt>
              </c:strCache>
            </c:strRef>
          </c:cat>
          <c:val>
            <c:numRef>
              <c:f>Sheet1!$D$6:$D$11</c:f>
              <c:numCache>
                <c:formatCode>General</c:formatCode>
                <c:ptCount val="6"/>
                <c:pt idx="0">
                  <c:v>48.0</c:v>
                </c:pt>
                <c:pt idx="1">
                  <c:v>67.0</c:v>
                </c:pt>
                <c:pt idx="2">
                  <c:v>18.0</c:v>
                </c:pt>
                <c:pt idx="3">
                  <c:v>36.0</c:v>
                </c:pt>
                <c:pt idx="4">
                  <c:v>83.0</c:v>
                </c:pt>
                <c:pt idx="5">
                  <c:v>2.0</c:v>
                </c:pt>
              </c:numCache>
            </c:numRef>
          </c:val>
        </c:ser>
        <c:dLbls>
          <c:showLegendKey val="0"/>
          <c:showVal val="0"/>
          <c:showCatName val="0"/>
          <c:showSerName val="0"/>
          <c:showPercent val="0"/>
          <c:showBubbleSize val="0"/>
        </c:dLbls>
        <c:gapWidth val="150"/>
        <c:axId val="-2146874872"/>
        <c:axId val="-2146871784"/>
      </c:barChart>
      <c:catAx>
        <c:axId val="-2146874872"/>
        <c:scaling>
          <c:orientation val="minMax"/>
        </c:scaling>
        <c:delete val="0"/>
        <c:axPos val="b"/>
        <c:majorTickMark val="out"/>
        <c:minorTickMark val="none"/>
        <c:tickLblPos val="nextTo"/>
        <c:txPr>
          <a:bodyPr/>
          <a:lstStyle/>
          <a:p>
            <a:pPr>
              <a:defRPr sz="1400">
                <a:latin typeface="Times New Roman"/>
              </a:defRPr>
            </a:pPr>
            <a:endParaRPr lang="en-US"/>
          </a:p>
        </c:txPr>
        <c:crossAx val="-2146871784"/>
        <c:crosses val="autoZero"/>
        <c:auto val="1"/>
        <c:lblAlgn val="ctr"/>
        <c:lblOffset val="100"/>
        <c:noMultiLvlLbl val="0"/>
      </c:catAx>
      <c:valAx>
        <c:axId val="-2146871784"/>
        <c:scaling>
          <c:orientation val="minMax"/>
        </c:scaling>
        <c:delete val="0"/>
        <c:axPos val="l"/>
        <c:majorGridlines/>
        <c:title>
          <c:tx>
            <c:rich>
              <a:bodyPr rot="-5400000" vert="horz"/>
              <a:lstStyle/>
              <a:p>
                <a:pPr>
                  <a:defRPr sz="1400">
                    <a:latin typeface="Times New Roman"/>
                  </a:defRPr>
                </a:pPr>
                <a:r>
                  <a:rPr lang="en-US" sz="1400">
                    <a:latin typeface="Times New Roman"/>
                  </a:rPr>
                  <a:t>Number of Positive Mentions</a:t>
                </a:r>
              </a:p>
            </c:rich>
          </c:tx>
          <c:layout/>
          <c:overlay val="0"/>
        </c:title>
        <c:numFmt formatCode="General" sourceLinked="1"/>
        <c:majorTickMark val="out"/>
        <c:minorTickMark val="none"/>
        <c:tickLblPos val="nextTo"/>
        <c:txPr>
          <a:bodyPr/>
          <a:lstStyle/>
          <a:p>
            <a:pPr>
              <a:defRPr sz="1400">
                <a:latin typeface="Times New Roman"/>
              </a:defRPr>
            </a:pPr>
            <a:endParaRPr lang="en-US"/>
          </a:p>
        </c:txPr>
        <c:crossAx val="-2146874872"/>
        <c:crosses val="autoZero"/>
        <c:crossBetween val="between"/>
      </c:valAx>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D326F2-504A-7041-8A4C-5AF876B70ACD}" type="datetimeFigureOut">
              <a:rPr lang="en-US" smtClean="0"/>
              <a:t>3/8/13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92D187-79AE-D647-91CA-D720F230C9E1}" type="slidenum">
              <a:rPr lang="en-US" smtClean="0"/>
              <a:t>‹#›</a:t>
            </a:fld>
            <a:endParaRPr lang="en-US"/>
          </a:p>
        </p:txBody>
      </p:sp>
    </p:spTree>
    <p:extLst>
      <p:ext uri="{BB962C8B-B14F-4D97-AF65-F5344CB8AC3E}">
        <p14:creationId xmlns:p14="http://schemas.microsoft.com/office/powerpoint/2010/main" val="1413247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4E348-7EDC-454D-BA30-0207C96DB0F1}" type="datetimeFigureOut">
              <a:rPr lang="en-US" smtClean="0"/>
              <a:t>3/8/13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FC75C-9E93-9C44-9762-0C2EEEEDD1C6}" type="slidenum">
              <a:rPr lang="en-US" smtClean="0"/>
              <a:t>‹#›</a:t>
            </a:fld>
            <a:endParaRPr lang="en-US"/>
          </a:p>
        </p:txBody>
      </p:sp>
    </p:spTree>
    <p:extLst>
      <p:ext uri="{BB962C8B-B14F-4D97-AF65-F5344CB8AC3E}">
        <p14:creationId xmlns:p14="http://schemas.microsoft.com/office/powerpoint/2010/main" val="18253389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FC75C-9E93-9C44-9762-0C2EEEEDD1C6}" type="slidenum">
              <a:rPr lang="en-US" smtClean="0"/>
              <a:t>26</a:t>
            </a:fld>
            <a:endParaRPr lang="en-US"/>
          </a:p>
        </p:txBody>
      </p:sp>
    </p:spTree>
    <p:extLst>
      <p:ext uri="{BB962C8B-B14F-4D97-AF65-F5344CB8AC3E}">
        <p14:creationId xmlns:p14="http://schemas.microsoft.com/office/powerpoint/2010/main" val="309918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264" y="333704"/>
            <a:ext cx="9150263" cy="652429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57200" y="2130426"/>
            <a:ext cx="8001000"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57200" y="3886200"/>
            <a:ext cx="7315200" cy="892552"/>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Optional – additional reference information</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a:t>
            </a:fld>
            <a:endParaRPr lang="en-US"/>
          </a:p>
        </p:txBody>
      </p:sp>
      <p:sp>
        <p:nvSpPr>
          <p:cNvPr id="8" name="Rectangle 7"/>
          <p:cNvSpPr/>
          <p:nvPr/>
        </p:nvSpPr>
        <p:spPr>
          <a:xfrm>
            <a:off x="457200" y="5649497"/>
            <a:ext cx="4572000" cy="461665"/>
          </a:xfrm>
          <a:prstGeom prst="rect">
            <a:avLst/>
          </a:prstGeom>
        </p:spPr>
        <p:txBody>
          <a:bodyPr>
            <a:spAutoFit/>
          </a:bodyPr>
          <a:lstStyle/>
          <a:p>
            <a:pPr lvl="0"/>
            <a:r>
              <a:rPr lang="en-US" sz="1200" dirty="0" smtClean="0">
                <a:solidFill>
                  <a:schemeClr val="bg1"/>
                </a:solidFill>
                <a:latin typeface="Arial" pitchFamily="34" charset="0"/>
                <a:cs typeface="Arial" pitchFamily="34" charset="0"/>
              </a:rPr>
              <a:t>College of Engineering</a:t>
            </a:r>
            <a:br>
              <a:rPr lang="en-US" sz="1200" dirty="0" smtClean="0">
                <a:solidFill>
                  <a:schemeClr val="bg1"/>
                </a:solidFill>
                <a:latin typeface="Arial" pitchFamily="34" charset="0"/>
                <a:cs typeface="Arial" pitchFamily="34" charset="0"/>
              </a:rPr>
            </a:br>
            <a:r>
              <a:rPr lang="en-US" sz="1200" dirty="0" err="1" smtClean="0">
                <a:solidFill>
                  <a:schemeClr val="bg1"/>
                </a:solidFill>
                <a:latin typeface="Arial" pitchFamily="34" charset="0"/>
                <a:cs typeface="Arial" pitchFamily="34" charset="0"/>
              </a:rPr>
              <a:t>Engineering</a:t>
            </a:r>
            <a:r>
              <a:rPr lang="en-US" sz="1200" dirty="0" smtClean="0">
                <a:solidFill>
                  <a:schemeClr val="bg1"/>
                </a:solidFill>
                <a:latin typeface="Arial" pitchFamily="34" charset="0"/>
                <a:cs typeface="Arial" pitchFamily="34" charset="0"/>
              </a:rPr>
              <a:t> Education Innovation Center</a:t>
            </a:r>
          </a:p>
        </p:txBody>
      </p:sp>
    </p:spTree>
    <p:extLst>
      <p:ext uri="{BB962C8B-B14F-4D97-AF65-F5344CB8AC3E}">
        <p14:creationId xmlns:p14="http://schemas.microsoft.com/office/powerpoint/2010/main" val="3522876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32736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188282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234300176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noAutofit/>
          </a:bodyPr>
          <a:lstStyle>
            <a:lvl1pPr algn="l">
              <a:defRPr sz="36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77166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3/9/2013</a:t>
            </a:r>
            <a:endParaRPr lang="en-US"/>
          </a:p>
        </p:txBody>
      </p:sp>
      <p:sp>
        <p:nvSpPr>
          <p:cNvPr id="6" name="Footer Placeholder 5"/>
          <p:cNvSpPr>
            <a:spLocks noGrp="1"/>
          </p:cNvSpPr>
          <p:nvPr>
            <p:ph type="ftr" sz="quarter" idx="11"/>
          </p:nvPr>
        </p:nvSpPr>
        <p:spPr/>
        <p:txBody>
          <a:bodyPr/>
          <a:lstStyle/>
          <a:p>
            <a:r>
              <a:rPr lang="en-US" smtClean="0"/>
              <a:t>Flipped Classroom</a:t>
            </a:r>
            <a:endParaRPr lang="en-US"/>
          </a:p>
        </p:txBody>
      </p:sp>
      <p:sp>
        <p:nvSpPr>
          <p:cNvPr id="7" name="Slide Number Placeholder 6"/>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321378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3/9/2013</a:t>
            </a:r>
            <a:endParaRPr lang="en-US"/>
          </a:p>
        </p:txBody>
      </p:sp>
      <p:sp>
        <p:nvSpPr>
          <p:cNvPr id="8" name="Footer Placeholder 7"/>
          <p:cNvSpPr>
            <a:spLocks noGrp="1"/>
          </p:cNvSpPr>
          <p:nvPr>
            <p:ph type="ftr" sz="quarter" idx="11"/>
          </p:nvPr>
        </p:nvSpPr>
        <p:spPr/>
        <p:txBody>
          <a:bodyPr/>
          <a:lstStyle/>
          <a:p>
            <a:r>
              <a:rPr lang="en-US" smtClean="0"/>
              <a:t>Flipped Classroom</a:t>
            </a:r>
            <a:endParaRPr lang="en-US"/>
          </a:p>
        </p:txBody>
      </p:sp>
      <p:sp>
        <p:nvSpPr>
          <p:cNvPr id="9" name="Slide Number Placeholder 8"/>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241949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3/9/2013</a:t>
            </a:r>
            <a:endParaRPr lang="en-US"/>
          </a:p>
        </p:txBody>
      </p:sp>
      <p:sp>
        <p:nvSpPr>
          <p:cNvPr id="4" name="Footer Placeholder 3"/>
          <p:cNvSpPr>
            <a:spLocks noGrp="1"/>
          </p:cNvSpPr>
          <p:nvPr>
            <p:ph type="ftr" sz="quarter" idx="11"/>
          </p:nvPr>
        </p:nvSpPr>
        <p:spPr/>
        <p:txBody>
          <a:bodyPr/>
          <a:lstStyle/>
          <a:p>
            <a:r>
              <a:rPr lang="en-US" smtClean="0"/>
              <a:t>Flipped Classroom</a:t>
            </a:r>
            <a:endParaRPr lang="en-US"/>
          </a:p>
        </p:txBody>
      </p:sp>
      <p:sp>
        <p:nvSpPr>
          <p:cNvPr id="5" name="Slide Number Placeholder 4"/>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11248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3/9/2013</a:t>
            </a:r>
            <a:endParaRPr lang="en-US"/>
          </a:p>
        </p:txBody>
      </p:sp>
      <p:sp>
        <p:nvSpPr>
          <p:cNvPr id="3" name="Footer Placeholder 2"/>
          <p:cNvSpPr>
            <a:spLocks noGrp="1"/>
          </p:cNvSpPr>
          <p:nvPr>
            <p:ph type="ftr" sz="quarter" idx="11"/>
          </p:nvPr>
        </p:nvSpPr>
        <p:spPr/>
        <p:txBody>
          <a:bodyPr/>
          <a:lstStyle/>
          <a:p>
            <a:r>
              <a:rPr lang="en-US" smtClean="0"/>
              <a:t>Flipped Classroom</a:t>
            </a:r>
            <a:endParaRPr lang="en-US"/>
          </a:p>
        </p:txBody>
      </p:sp>
      <p:sp>
        <p:nvSpPr>
          <p:cNvPr id="4" name="Slide Number Placeholder 3"/>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173904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3/9/2013</a:t>
            </a:r>
            <a:endParaRPr lang="en-US"/>
          </a:p>
        </p:txBody>
      </p:sp>
      <p:sp>
        <p:nvSpPr>
          <p:cNvPr id="6" name="Footer Placeholder 5"/>
          <p:cNvSpPr>
            <a:spLocks noGrp="1"/>
          </p:cNvSpPr>
          <p:nvPr>
            <p:ph type="ftr" sz="quarter" idx="11"/>
          </p:nvPr>
        </p:nvSpPr>
        <p:spPr/>
        <p:txBody>
          <a:bodyPr/>
          <a:lstStyle/>
          <a:p>
            <a:r>
              <a:rPr lang="en-US" smtClean="0"/>
              <a:t>Flipped Classroom</a:t>
            </a:r>
            <a:endParaRPr lang="en-US"/>
          </a:p>
        </p:txBody>
      </p:sp>
      <p:sp>
        <p:nvSpPr>
          <p:cNvPr id="7" name="Slide Number Placeholder 6"/>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51036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3/9/2013</a:t>
            </a:r>
            <a:endParaRPr lang="en-US"/>
          </a:p>
        </p:txBody>
      </p:sp>
      <p:sp>
        <p:nvSpPr>
          <p:cNvPr id="6" name="Footer Placeholder 5"/>
          <p:cNvSpPr>
            <a:spLocks noGrp="1"/>
          </p:cNvSpPr>
          <p:nvPr>
            <p:ph type="ftr" sz="quarter" idx="11"/>
          </p:nvPr>
        </p:nvSpPr>
        <p:spPr/>
        <p:txBody>
          <a:bodyPr/>
          <a:lstStyle/>
          <a:p>
            <a:r>
              <a:rPr lang="en-US" smtClean="0"/>
              <a:t>Flipped Classroom</a:t>
            </a:r>
            <a:endParaRPr lang="en-US"/>
          </a:p>
        </p:txBody>
      </p:sp>
      <p:sp>
        <p:nvSpPr>
          <p:cNvPr id="7" name="Slide Number Placeholder 6"/>
          <p:cNvSpPr>
            <a:spLocks noGrp="1"/>
          </p:cNvSpPr>
          <p:nvPr>
            <p:ph type="sldNum" sz="quarter" idx="12"/>
          </p:nvPr>
        </p:nvSpPr>
        <p:spPr/>
        <p:txBody>
          <a:bodyPr/>
          <a:lstStyle/>
          <a:p>
            <a:fld id="{61B7C134-EDE9-EC4F-BC2B-460586B5077B}" type="slidenum">
              <a:rPr lang="en-US" smtClean="0"/>
              <a:t>‹#›</a:t>
            </a:fld>
            <a:endParaRPr lang="en-US"/>
          </a:p>
        </p:txBody>
      </p:sp>
    </p:spTree>
    <p:extLst>
      <p:ext uri="{BB962C8B-B14F-4D97-AF65-F5344CB8AC3E}">
        <p14:creationId xmlns:p14="http://schemas.microsoft.com/office/powerpoint/2010/main" val="21069132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3/9/2013</a:t>
            </a:r>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Flipped Classroom</a:t>
            </a: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7C134-EDE9-EC4F-BC2B-460586B5077B}" type="slidenum">
              <a:rPr lang="en-US" smtClean="0"/>
              <a:t>‹#›</a:t>
            </a:fld>
            <a:endParaRPr lang="en-US"/>
          </a:p>
        </p:txBody>
      </p:sp>
      <p:sp>
        <p:nvSpPr>
          <p:cNvPr id="7" name="Rectangle 6"/>
          <p:cNvSpPr/>
          <p:nvPr/>
        </p:nvSpPr>
        <p:spPr>
          <a:xfrm>
            <a:off x="0" y="-1"/>
            <a:ext cx="9144000" cy="341376"/>
          </a:xfrm>
          <a:prstGeom prst="rect">
            <a:avLst/>
          </a:prstGeom>
          <a:solidFill>
            <a:srgbClr val="BE0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txBox="1">
            <a:spLocks/>
          </p:cNvSpPr>
          <p:nvPr/>
        </p:nvSpPr>
        <p:spPr>
          <a:xfrm>
            <a:off x="457200" y="-19540"/>
            <a:ext cx="8229600" cy="360915"/>
          </a:xfrm>
          <a:prstGeom prst="rect">
            <a:avLst/>
          </a:prstGeom>
        </p:spPr>
        <p:txBody>
          <a:bodyPr anchor="ctr"/>
          <a:lstStyle>
            <a:lvl1pPr marL="342900" indent="-342900" algn="r" defTabSz="457200" rtl="0" eaLnBrk="1" latinLnBrk="0" hangingPunct="1">
              <a:spcBef>
                <a:spcPct val="20000"/>
              </a:spcBef>
              <a:buFont typeface="Arial"/>
              <a:buChar char="•"/>
              <a:defRPr sz="1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b="1" dirty="0" smtClean="0">
                <a:latin typeface="Arial" charset="0"/>
                <a:ea typeface="+mn-ea"/>
              </a:rPr>
              <a:t>The Ohio State University</a:t>
            </a:r>
            <a:endParaRPr lang="en-US" sz="1800" b="1" dirty="0">
              <a:latin typeface="Arial" charset="0"/>
              <a:ea typeface="+mn-ea"/>
            </a:endParaRPr>
          </a:p>
        </p:txBody>
      </p:sp>
    </p:spTree>
    <p:extLst>
      <p:ext uri="{BB962C8B-B14F-4D97-AF65-F5344CB8AC3E}">
        <p14:creationId xmlns:p14="http://schemas.microsoft.com/office/powerpoint/2010/main" val="3412923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hf hdr="0"/>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orin.29@osu.edu" TargetMode="External"/><Relationship Id="rId3" Type="http://schemas.openxmlformats.org/officeDocument/2006/relationships/image" Target="../media/image1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openxmlformats.org/officeDocument/2006/relationships/video" Target="NULL" TargetMode="External"/><Relationship Id="rId2" Type="http://schemas.microsoft.com/office/2007/relationships/media"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Flipped Classroom, Part II</a:t>
            </a:r>
            <a:endParaRPr lang="en-US" dirty="0"/>
          </a:p>
        </p:txBody>
      </p:sp>
      <p:sp>
        <p:nvSpPr>
          <p:cNvPr id="3" name="Subtitle 2"/>
          <p:cNvSpPr>
            <a:spLocks noGrp="1"/>
          </p:cNvSpPr>
          <p:nvPr>
            <p:ph type="subTitle" idx="1"/>
          </p:nvPr>
        </p:nvSpPr>
        <p:spPr/>
        <p:txBody>
          <a:bodyPr>
            <a:normAutofit/>
          </a:bodyPr>
          <a:lstStyle/>
          <a:p>
            <a:r>
              <a:rPr lang="en-US" dirty="0" smtClean="0"/>
              <a:t>Brooke Morin </a:t>
            </a:r>
          </a:p>
          <a:p>
            <a:r>
              <a:rPr lang="en-US" dirty="0" smtClean="0"/>
              <a:t>The Ohio State University</a:t>
            </a:r>
          </a:p>
        </p:txBody>
      </p:sp>
    </p:spTree>
    <p:extLst>
      <p:ext uri="{BB962C8B-B14F-4D97-AF65-F5344CB8AC3E}">
        <p14:creationId xmlns:p14="http://schemas.microsoft.com/office/powerpoint/2010/main" val="35021415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Quiz Questions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79601076"/>
              </p:ext>
            </p:extLst>
          </p:nvPr>
        </p:nvGraphicFramePr>
        <p:xfrm>
          <a:off x="196553" y="1809626"/>
          <a:ext cx="8759440" cy="3949962"/>
        </p:xfrm>
        <a:graphic>
          <a:graphicData uri="http://schemas.openxmlformats.org/drawingml/2006/table">
            <a:tbl>
              <a:tblPr firstRow="1" bandRow="1">
                <a:tableStyleId>{5C22544A-7EE6-4342-B048-85BDC9FD1C3A}</a:tableStyleId>
              </a:tblPr>
              <a:tblGrid>
                <a:gridCol w="5264210"/>
                <a:gridCol w="3495230"/>
              </a:tblGrid>
              <a:tr h="255869">
                <a:tc>
                  <a:txBody>
                    <a:bodyPr/>
                    <a:lstStyle/>
                    <a:p>
                      <a:pPr marL="0" marR="0" algn="ctr">
                        <a:spcBef>
                          <a:spcPts val="0"/>
                        </a:spcBef>
                        <a:spcAft>
                          <a:spcPts val="0"/>
                        </a:spcAft>
                      </a:pPr>
                      <a:r>
                        <a:rPr lang="en-US" sz="1800" dirty="0">
                          <a:effectLst/>
                        </a:rPr>
                        <a:t>Questions</a:t>
                      </a:r>
                      <a:endParaRPr lang="en-US" sz="1800" dirty="0">
                        <a:effectLst/>
                        <a:latin typeface="Cambria"/>
                        <a:ea typeface="MS Mincho"/>
                        <a:cs typeface="Times New Roman"/>
                      </a:endParaRPr>
                    </a:p>
                  </a:txBody>
                  <a:tcPr marL="68580" marR="68580" marT="0" marB="0"/>
                </a:tc>
                <a:tc>
                  <a:txBody>
                    <a:bodyPr/>
                    <a:lstStyle/>
                    <a:p>
                      <a:pPr marL="0" marR="0" algn="ctr">
                        <a:spcBef>
                          <a:spcPts val="0"/>
                        </a:spcBef>
                        <a:spcAft>
                          <a:spcPts val="0"/>
                        </a:spcAft>
                      </a:pPr>
                      <a:r>
                        <a:rPr lang="en-US" sz="1800">
                          <a:effectLst/>
                        </a:rPr>
                        <a:t>Answer Choices</a:t>
                      </a:r>
                      <a:endParaRPr lang="en-US" sz="1800">
                        <a:effectLst/>
                        <a:latin typeface="Cambria"/>
                        <a:ea typeface="MS Mincho"/>
                        <a:cs typeface="Times New Roman"/>
                      </a:endParaRPr>
                    </a:p>
                  </a:txBody>
                  <a:tcPr marL="68580" marR="68580" marT="0" marB="0"/>
                </a:tc>
              </a:tr>
              <a:tr h="213224">
                <a:tc rowSpan="4">
                  <a:txBody>
                    <a:bodyPr/>
                    <a:lstStyle/>
                    <a:p>
                      <a:pPr marL="0" marR="0">
                        <a:spcBef>
                          <a:spcPts val="0"/>
                        </a:spcBef>
                        <a:spcAft>
                          <a:spcPts val="0"/>
                        </a:spcAft>
                      </a:pPr>
                      <a:r>
                        <a:rPr lang="en-US" sz="1800" dirty="0">
                          <a:effectLst/>
                        </a:rPr>
                        <a:t>Select all commands that will properly get a character from the keyboard (</a:t>
                      </a:r>
                      <a:r>
                        <a:rPr lang="en-US" sz="1800" dirty="0" err="1">
                          <a:effectLst/>
                        </a:rPr>
                        <a:t>stdin</a:t>
                      </a:r>
                      <a:r>
                        <a:rPr lang="en-US" sz="1800" dirty="0">
                          <a:effectLst/>
                        </a:rPr>
                        <a:t>), where the variable declaration is: </a:t>
                      </a:r>
                    </a:p>
                    <a:p>
                      <a:pPr marL="0" marR="0">
                        <a:spcBef>
                          <a:spcPts val="0"/>
                        </a:spcBef>
                        <a:spcAft>
                          <a:spcPts val="0"/>
                        </a:spcAft>
                      </a:pPr>
                      <a:r>
                        <a:rPr lang="en-US" sz="1800" b="1" dirty="0">
                          <a:effectLst/>
                          <a:latin typeface="Courier New" pitchFamily="49" charset="0"/>
                          <a:cs typeface="Courier New" pitchFamily="49" charset="0"/>
                        </a:rPr>
                        <a:t>char </a:t>
                      </a:r>
                      <a:r>
                        <a:rPr lang="en-US" sz="1800" b="1" dirty="0" err="1">
                          <a:effectLst/>
                          <a:latin typeface="Courier New" pitchFamily="49" charset="0"/>
                          <a:cs typeface="Courier New" pitchFamily="49" charset="0"/>
                        </a:rPr>
                        <a:t>ch</a:t>
                      </a:r>
                      <a:r>
                        <a:rPr lang="en-US" sz="1800" b="1" dirty="0">
                          <a:effectLst/>
                          <a:latin typeface="Courier New" pitchFamily="49" charset="0"/>
                          <a:cs typeface="Courier New" pitchFamily="49" charset="0"/>
                        </a:rPr>
                        <a:t>;</a:t>
                      </a:r>
                      <a:endParaRPr lang="en-US" sz="1800" b="1" dirty="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a:effectLst/>
                          <a:latin typeface="Courier New" pitchFamily="49" charset="0"/>
                          <a:cs typeface="Courier New" pitchFamily="49" charset="0"/>
                        </a:rPr>
                        <a:t>ch = getchar();</a:t>
                      </a:r>
                      <a:endParaRPr lang="en-US" sz="180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213224">
                <a:tc vMerge="1">
                  <a:txBody>
                    <a:bodyPr/>
                    <a:lstStyle/>
                    <a:p>
                      <a:endParaRPr lang="en-US"/>
                    </a:p>
                  </a:txBody>
                  <a:tcPr/>
                </a:tc>
                <a:tc>
                  <a:txBody>
                    <a:bodyPr/>
                    <a:lstStyle/>
                    <a:p>
                      <a:pPr marL="0" marR="0">
                        <a:spcBef>
                          <a:spcPts val="0"/>
                        </a:spcBef>
                        <a:spcAft>
                          <a:spcPts val="0"/>
                        </a:spcAft>
                      </a:pPr>
                      <a:r>
                        <a:rPr lang="en-US" sz="1800">
                          <a:effectLst/>
                          <a:latin typeface="Courier New" pitchFamily="49" charset="0"/>
                          <a:cs typeface="Courier New" pitchFamily="49" charset="0"/>
                        </a:rPr>
                        <a:t>ch = getc();</a:t>
                      </a:r>
                      <a:endParaRPr lang="en-US" sz="180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213224">
                <a:tc vMerge="1">
                  <a:txBody>
                    <a:bodyPr/>
                    <a:lstStyle/>
                    <a:p>
                      <a:endParaRPr lang="en-US"/>
                    </a:p>
                  </a:txBody>
                  <a:tcPr/>
                </a:tc>
                <a:tc>
                  <a:txBody>
                    <a:bodyPr/>
                    <a:lstStyle/>
                    <a:p>
                      <a:pPr marL="0" marR="0">
                        <a:spcBef>
                          <a:spcPts val="0"/>
                        </a:spcBef>
                        <a:spcAft>
                          <a:spcPts val="0"/>
                        </a:spcAft>
                      </a:pPr>
                      <a:r>
                        <a:rPr lang="en-US" sz="1800">
                          <a:effectLst/>
                          <a:latin typeface="Courier New" pitchFamily="49" charset="0"/>
                          <a:cs typeface="Courier New" pitchFamily="49" charset="0"/>
                        </a:rPr>
                        <a:t>getchar(ch);</a:t>
                      </a:r>
                      <a:endParaRPr lang="en-US" sz="180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383803">
                <a:tc vMerge="1">
                  <a:txBody>
                    <a:bodyPr/>
                    <a:lstStyle/>
                    <a:p>
                      <a:endParaRPr lang="en-US"/>
                    </a:p>
                  </a:txBody>
                  <a:tcPr/>
                </a:tc>
                <a:tc>
                  <a:txBody>
                    <a:bodyPr/>
                    <a:lstStyle/>
                    <a:p>
                      <a:pPr marL="0" marR="0">
                        <a:spcBef>
                          <a:spcPts val="0"/>
                        </a:spcBef>
                        <a:spcAft>
                          <a:spcPts val="0"/>
                        </a:spcAft>
                      </a:pPr>
                      <a:r>
                        <a:rPr lang="en-US" sz="1800" dirty="0" err="1">
                          <a:effectLst/>
                          <a:latin typeface="Courier New" pitchFamily="49" charset="0"/>
                          <a:cs typeface="Courier New" pitchFamily="49" charset="0"/>
                        </a:rPr>
                        <a:t>ch</a:t>
                      </a:r>
                      <a:r>
                        <a:rPr lang="en-US" sz="1800" dirty="0">
                          <a:effectLst/>
                          <a:latin typeface="Courier New" pitchFamily="49" charset="0"/>
                          <a:cs typeface="Courier New" pitchFamily="49" charset="0"/>
                        </a:rPr>
                        <a:t> = </a:t>
                      </a:r>
                      <a:r>
                        <a:rPr lang="en-US" sz="1800" dirty="0" err="1">
                          <a:effectLst/>
                          <a:latin typeface="Courier New" pitchFamily="49" charset="0"/>
                          <a:cs typeface="Courier New" pitchFamily="49" charset="0"/>
                        </a:rPr>
                        <a:t>getc</a:t>
                      </a:r>
                      <a:r>
                        <a:rPr lang="en-US" sz="1800" dirty="0">
                          <a:effectLst/>
                          <a:latin typeface="Courier New" pitchFamily="49" charset="0"/>
                          <a:cs typeface="Courier New" pitchFamily="49" charset="0"/>
                        </a:rPr>
                        <a:t>(</a:t>
                      </a:r>
                      <a:r>
                        <a:rPr lang="en-US" sz="1800" dirty="0" err="1">
                          <a:effectLst/>
                          <a:latin typeface="Courier New" pitchFamily="49" charset="0"/>
                          <a:cs typeface="Courier New" pitchFamily="49" charset="0"/>
                        </a:rPr>
                        <a:t>stdin</a:t>
                      </a:r>
                      <a:r>
                        <a:rPr lang="en-US" sz="1800" dirty="0">
                          <a:effectLst/>
                          <a:latin typeface="Courier New" pitchFamily="49" charset="0"/>
                          <a:cs typeface="Courier New" pitchFamily="49" charset="0"/>
                        </a:rPr>
                        <a:t>);</a:t>
                      </a:r>
                      <a:endParaRPr lang="en-US" sz="1800" dirty="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213224">
                <a:tc rowSpan="4">
                  <a:txBody>
                    <a:bodyPr/>
                    <a:lstStyle/>
                    <a:p>
                      <a:pPr marL="0" marR="0">
                        <a:spcBef>
                          <a:spcPts val="0"/>
                        </a:spcBef>
                        <a:spcAft>
                          <a:spcPts val="0"/>
                        </a:spcAft>
                      </a:pPr>
                      <a:r>
                        <a:rPr lang="en-US" sz="1800" b="0" dirty="0">
                          <a:effectLst/>
                        </a:rPr>
                        <a:t>Which of these commands can be used for writing a character to a file where the variable declarations are: </a:t>
                      </a:r>
                    </a:p>
                    <a:p>
                      <a:pPr marL="0" marR="0">
                        <a:spcBef>
                          <a:spcPts val="0"/>
                        </a:spcBef>
                        <a:spcAft>
                          <a:spcPts val="0"/>
                        </a:spcAft>
                      </a:pPr>
                      <a:r>
                        <a:rPr lang="en-US" sz="1800" b="1" dirty="0">
                          <a:effectLst/>
                          <a:latin typeface="Courier New" pitchFamily="49" charset="0"/>
                          <a:cs typeface="Courier New" pitchFamily="49" charset="0"/>
                        </a:rPr>
                        <a:t>char </a:t>
                      </a:r>
                      <a:r>
                        <a:rPr lang="en-US" sz="1800" b="1" dirty="0" err="1">
                          <a:effectLst/>
                          <a:latin typeface="Courier New" pitchFamily="49" charset="0"/>
                          <a:cs typeface="Courier New" pitchFamily="49" charset="0"/>
                        </a:rPr>
                        <a:t>ch</a:t>
                      </a:r>
                      <a:r>
                        <a:rPr lang="en-US" sz="1800" b="1" dirty="0">
                          <a:effectLst/>
                          <a:latin typeface="Courier New" pitchFamily="49" charset="0"/>
                          <a:cs typeface="Courier New" pitchFamily="49" charset="0"/>
                        </a:rPr>
                        <a:t>;  </a:t>
                      </a:r>
                    </a:p>
                    <a:p>
                      <a:pPr marL="0" marR="0">
                        <a:spcBef>
                          <a:spcPts val="0"/>
                        </a:spcBef>
                        <a:spcAft>
                          <a:spcPts val="0"/>
                        </a:spcAft>
                      </a:pPr>
                      <a:r>
                        <a:rPr lang="en-US" sz="1800" b="1" dirty="0">
                          <a:effectLst/>
                          <a:latin typeface="Courier New" pitchFamily="49" charset="0"/>
                          <a:cs typeface="Courier New" pitchFamily="49" charset="0"/>
                        </a:rPr>
                        <a:t>FILE *</a:t>
                      </a:r>
                      <a:r>
                        <a:rPr lang="en-US" sz="1800" b="1" dirty="0" err="1">
                          <a:effectLst/>
                          <a:latin typeface="Courier New" pitchFamily="49" charset="0"/>
                          <a:cs typeface="Courier New" pitchFamily="49" charset="0"/>
                        </a:rPr>
                        <a:t>fileoutptr</a:t>
                      </a:r>
                      <a:r>
                        <a:rPr lang="en-US" sz="1800" b="1" dirty="0">
                          <a:effectLst/>
                          <a:latin typeface="Courier New" pitchFamily="49" charset="0"/>
                          <a:cs typeface="Courier New" pitchFamily="49" charset="0"/>
                        </a:rPr>
                        <a:t>;</a:t>
                      </a:r>
                      <a:endParaRPr lang="en-US" sz="1800" b="1" dirty="0">
                        <a:effectLst/>
                        <a:latin typeface="Courier New" pitchFamily="49" charset="0"/>
                        <a:ea typeface="MS Mincho"/>
                        <a:cs typeface="Courier New" pitchFamily="49" charset="0"/>
                      </a:endParaRPr>
                    </a:p>
                  </a:txBody>
                  <a:tcPr marL="68580" marR="68580" marT="0" marB="0">
                    <a:solidFill>
                      <a:schemeClr val="accent1">
                        <a:lumMod val="40000"/>
                        <a:lumOff val="60000"/>
                      </a:schemeClr>
                    </a:solidFill>
                  </a:tcPr>
                </a:tc>
                <a:tc>
                  <a:txBody>
                    <a:bodyPr/>
                    <a:lstStyle/>
                    <a:p>
                      <a:pPr marL="0" marR="0">
                        <a:spcBef>
                          <a:spcPts val="0"/>
                        </a:spcBef>
                        <a:spcAft>
                          <a:spcPts val="0"/>
                        </a:spcAft>
                      </a:pPr>
                      <a:r>
                        <a:rPr lang="en-US" sz="1800" dirty="0" err="1">
                          <a:effectLst/>
                          <a:latin typeface="Courier New" pitchFamily="49" charset="0"/>
                          <a:cs typeface="Courier New" pitchFamily="49" charset="0"/>
                        </a:rPr>
                        <a:t>putchar</a:t>
                      </a:r>
                      <a:r>
                        <a:rPr lang="en-US" sz="1800" dirty="0">
                          <a:effectLst/>
                          <a:latin typeface="Courier New" pitchFamily="49" charset="0"/>
                          <a:cs typeface="Courier New" pitchFamily="49" charset="0"/>
                        </a:rPr>
                        <a:t>(</a:t>
                      </a:r>
                      <a:r>
                        <a:rPr lang="en-US" sz="1800" dirty="0" err="1">
                          <a:effectLst/>
                          <a:latin typeface="Courier New" pitchFamily="49" charset="0"/>
                          <a:cs typeface="Courier New" pitchFamily="49" charset="0"/>
                        </a:rPr>
                        <a:t>ch</a:t>
                      </a:r>
                      <a:r>
                        <a:rPr lang="en-US" sz="1800" dirty="0">
                          <a:effectLst/>
                          <a:latin typeface="Courier New" pitchFamily="49" charset="0"/>
                          <a:cs typeface="Courier New" pitchFamily="49" charset="0"/>
                        </a:rPr>
                        <a:t>, </a:t>
                      </a:r>
                      <a:r>
                        <a:rPr lang="en-US" sz="1800" dirty="0" err="1">
                          <a:effectLst/>
                          <a:latin typeface="Courier New" pitchFamily="49" charset="0"/>
                          <a:cs typeface="Courier New" pitchFamily="49" charset="0"/>
                        </a:rPr>
                        <a:t>fileoutptr</a:t>
                      </a:r>
                      <a:r>
                        <a:rPr lang="en-US" sz="1800" dirty="0">
                          <a:effectLst/>
                          <a:latin typeface="Courier New" pitchFamily="49" charset="0"/>
                          <a:cs typeface="Courier New" pitchFamily="49" charset="0"/>
                        </a:rPr>
                        <a:t>);</a:t>
                      </a:r>
                      <a:endParaRPr lang="en-US" sz="1800" dirty="0">
                        <a:effectLst/>
                        <a:latin typeface="Courier New" pitchFamily="49" charset="0"/>
                        <a:ea typeface="MS Mincho"/>
                        <a:cs typeface="Courier New" pitchFamily="49" charset="0"/>
                      </a:endParaRPr>
                    </a:p>
                  </a:txBody>
                  <a:tcPr marL="68580" marR="68580" marT="0" marB="0">
                    <a:solidFill>
                      <a:schemeClr val="accent1">
                        <a:lumMod val="40000"/>
                        <a:lumOff val="60000"/>
                      </a:schemeClr>
                    </a:solidFill>
                  </a:tcPr>
                </a:tc>
              </a:tr>
              <a:tr h="213224">
                <a:tc vMerge="1">
                  <a:txBody>
                    <a:bodyPr/>
                    <a:lstStyle/>
                    <a:p>
                      <a:endParaRPr lang="en-US"/>
                    </a:p>
                  </a:txBody>
                  <a:tcPr/>
                </a:tc>
                <a:tc>
                  <a:txBody>
                    <a:bodyPr/>
                    <a:lstStyle/>
                    <a:p>
                      <a:pPr marL="0" marR="0">
                        <a:spcBef>
                          <a:spcPts val="0"/>
                        </a:spcBef>
                        <a:spcAft>
                          <a:spcPts val="0"/>
                        </a:spcAft>
                      </a:pPr>
                      <a:r>
                        <a:rPr lang="en-US" sz="1800" dirty="0" err="1">
                          <a:effectLst/>
                          <a:latin typeface="Courier New" pitchFamily="49" charset="0"/>
                          <a:cs typeface="Courier New" pitchFamily="49" charset="0"/>
                        </a:rPr>
                        <a:t>putc</a:t>
                      </a:r>
                      <a:r>
                        <a:rPr lang="en-US" sz="1800" dirty="0">
                          <a:effectLst/>
                          <a:latin typeface="Courier New" pitchFamily="49" charset="0"/>
                          <a:cs typeface="Courier New" pitchFamily="49" charset="0"/>
                        </a:rPr>
                        <a:t>(</a:t>
                      </a:r>
                      <a:r>
                        <a:rPr lang="en-US" sz="1800" dirty="0" err="1">
                          <a:effectLst/>
                          <a:latin typeface="Courier New" pitchFamily="49" charset="0"/>
                          <a:cs typeface="Courier New" pitchFamily="49" charset="0"/>
                        </a:rPr>
                        <a:t>fileoutptr</a:t>
                      </a:r>
                      <a:r>
                        <a:rPr lang="en-US" sz="1800" dirty="0">
                          <a:effectLst/>
                          <a:latin typeface="Courier New" pitchFamily="49" charset="0"/>
                          <a:cs typeface="Courier New" pitchFamily="49" charset="0"/>
                        </a:rPr>
                        <a:t>, </a:t>
                      </a:r>
                      <a:r>
                        <a:rPr lang="en-US" sz="1800" dirty="0" err="1">
                          <a:effectLst/>
                          <a:latin typeface="Courier New" pitchFamily="49" charset="0"/>
                          <a:cs typeface="Courier New" pitchFamily="49" charset="0"/>
                        </a:rPr>
                        <a:t>ch</a:t>
                      </a:r>
                      <a:r>
                        <a:rPr lang="en-US" sz="1800" dirty="0">
                          <a:effectLst/>
                          <a:latin typeface="Courier New" pitchFamily="49" charset="0"/>
                          <a:cs typeface="Courier New" pitchFamily="49" charset="0"/>
                        </a:rPr>
                        <a:t>);</a:t>
                      </a:r>
                      <a:endParaRPr lang="en-US" sz="1800" dirty="0">
                        <a:effectLst/>
                        <a:latin typeface="Courier New" pitchFamily="49" charset="0"/>
                        <a:ea typeface="MS Mincho"/>
                        <a:cs typeface="Courier New" pitchFamily="49" charset="0"/>
                      </a:endParaRPr>
                    </a:p>
                  </a:txBody>
                  <a:tcPr marL="68580" marR="68580" marT="0" marB="0">
                    <a:solidFill>
                      <a:schemeClr val="accent1">
                        <a:lumMod val="40000"/>
                        <a:lumOff val="60000"/>
                      </a:schemeClr>
                    </a:solidFill>
                  </a:tcPr>
                </a:tc>
              </a:tr>
              <a:tr h="213224">
                <a:tc vMerge="1">
                  <a:txBody>
                    <a:bodyPr/>
                    <a:lstStyle/>
                    <a:p>
                      <a:endParaRPr lang="en-US"/>
                    </a:p>
                  </a:txBody>
                  <a:tcPr/>
                </a:tc>
                <a:tc>
                  <a:txBody>
                    <a:bodyPr/>
                    <a:lstStyle/>
                    <a:p>
                      <a:pPr marL="0" marR="0">
                        <a:spcBef>
                          <a:spcPts val="0"/>
                        </a:spcBef>
                        <a:spcAft>
                          <a:spcPts val="0"/>
                        </a:spcAft>
                      </a:pPr>
                      <a:r>
                        <a:rPr lang="en-US" sz="1800" dirty="0" err="1">
                          <a:effectLst/>
                          <a:latin typeface="Courier New" pitchFamily="49" charset="0"/>
                          <a:cs typeface="Courier New" pitchFamily="49" charset="0"/>
                        </a:rPr>
                        <a:t>putchar</a:t>
                      </a:r>
                      <a:r>
                        <a:rPr lang="en-US" sz="1800" dirty="0">
                          <a:effectLst/>
                          <a:latin typeface="Courier New" pitchFamily="49" charset="0"/>
                          <a:cs typeface="Courier New" pitchFamily="49" charset="0"/>
                        </a:rPr>
                        <a:t>(</a:t>
                      </a:r>
                      <a:r>
                        <a:rPr lang="en-US" sz="1800" dirty="0" err="1">
                          <a:effectLst/>
                          <a:latin typeface="Courier New" pitchFamily="49" charset="0"/>
                          <a:cs typeface="Courier New" pitchFamily="49" charset="0"/>
                        </a:rPr>
                        <a:t>fileoutptr</a:t>
                      </a:r>
                      <a:r>
                        <a:rPr lang="en-US" sz="1800" dirty="0">
                          <a:effectLst/>
                          <a:latin typeface="Courier New" pitchFamily="49" charset="0"/>
                          <a:cs typeface="Courier New" pitchFamily="49" charset="0"/>
                        </a:rPr>
                        <a:t>, </a:t>
                      </a:r>
                      <a:r>
                        <a:rPr lang="en-US" sz="1800" dirty="0" err="1">
                          <a:effectLst/>
                          <a:latin typeface="Courier New" pitchFamily="49" charset="0"/>
                          <a:cs typeface="Courier New" pitchFamily="49" charset="0"/>
                        </a:rPr>
                        <a:t>ch</a:t>
                      </a:r>
                      <a:r>
                        <a:rPr lang="en-US" sz="1800" dirty="0">
                          <a:effectLst/>
                          <a:latin typeface="Courier New" pitchFamily="49" charset="0"/>
                          <a:cs typeface="Courier New" pitchFamily="49" charset="0"/>
                        </a:rPr>
                        <a:t>);</a:t>
                      </a:r>
                      <a:endParaRPr lang="en-US" sz="1800" dirty="0">
                        <a:effectLst/>
                        <a:latin typeface="Courier New" pitchFamily="49" charset="0"/>
                        <a:ea typeface="MS Mincho"/>
                        <a:cs typeface="Courier New" pitchFamily="49" charset="0"/>
                      </a:endParaRPr>
                    </a:p>
                  </a:txBody>
                  <a:tcPr marL="68580" marR="68580" marT="0" marB="0">
                    <a:solidFill>
                      <a:schemeClr val="accent1">
                        <a:lumMod val="40000"/>
                        <a:lumOff val="60000"/>
                      </a:schemeClr>
                    </a:solidFill>
                  </a:tcPr>
                </a:tc>
              </a:tr>
              <a:tr h="383803">
                <a:tc vMerge="1">
                  <a:txBody>
                    <a:bodyPr/>
                    <a:lstStyle/>
                    <a:p>
                      <a:endParaRPr lang="en-US"/>
                    </a:p>
                  </a:txBody>
                  <a:tcPr/>
                </a:tc>
                <a:tc>
                  <a:txBody>
                    <a:bodyPr/>
                    <a:lstStyle/>
                    <a:p>
                      <a:pPr marL="0" marR="0">
                        <a:spcBef>
                          <a:spcPts val="0"/>
                        </a:spcBef>
                        <a:spcAft>
                          <a:spcPts val="0"/>
                        </a:spcAft>
                      </a:pPr>
                      <a:r>
                        <a:rPr lang="en-US" sz="1800" dirty="0" err="1">
                          <a:effectLst/>
                          <a:latin typeface="Courier New" pitchFamily="49" charset="0"/>
                          <a:cs typeface="Courier New" pitchFamily="49" charset="0"/>
                        </a:rPr>
                        <a:t>putc</a:t>
                      </a:r>
                      <a:r>
                        <a:rPr lang="en-US" sz="1800" dirty="0">
                          <a:effectLst/>
                          <a:latin typeface="Courier New" pitchFamily="49" charset="0"/>
                          <a:cs typeface="Courier New" pitchFamily="49" charset="0"/>
                        </a:rPr>
                        <a:t>(</a:t>
                      </a:r>
                      <a:r>
                        <a:rPr lang="en-US" sz="1800" dirty="0" err="1">
                          <a:effectLst/>
                          <a:latin typeface="Courier New" pitchFamily="49" charset="0"/>
                          <a:cs typeface="Courier New" pitchFamily="49" charset="0"/>
                        </a:rPr>
                        <a:t>ch</a:t>
                      </a:r>
                      <a:r>
                        <a:rPr lang="en-US" sz="1800" dirty="0">
                          <a:effectLst/>
                          <a:latin typeface="Courier New" pitchFamily="49" charset="0"/>
                          <a:cs typeface="Courier New" pitchFamily="49" charset="0"/>
                        </a:rPr>
                        <a:t>, </a:t>
                      </a:r>
                      <a:r>
                        <a:rPr lang="en-US" sz="1800" dirty="0" err="1">
                          <a:effectLst/>
                          <a:latin typeface="Courier New" pitchFamily="49" charset="0"/>
                          <a:cs typeface="Courier New" pitchFamily="49" charset="0"/>
                        </a:rPr>
                        <a:t>fileoutptr</a:t>
                      </a:r>
                      <a:r>
                        <a:rPr lang="en-US" sz="1800" dirty="0">
                          <a:effectLst/>
                          <a:latin typeface="Courier New" pitchFamily="49" charset="0"/>
                          <a:cs typeface="Courier New" pitchFamily="49" charset="0"/>
                        </a:rPr>
                        <a:t>);</a:t>
                      </a:r>
                      <a:endParaRPr lang="en-US" sz="1800" dirty="0">
                        <a:effectLst/>
                        <a:latin typeface="Courier New" pitchFamily="49" charset="0"/>
                        <a:ea typeface="MS Mincho"/>
                        <a:cs typeface="Courier New" pitchFamily="49" charset="0"/>
                      </a:endParaRPr>
                    </a:p>
                  </a:txBody>
                  <a:tcPr marL="68580" marR="68580" marT="0" marB="0">
                    <a:solidFill>
                      <a:schemeClr val="accent1">
                        <a:lumMod val="40000"/>
                        <a:lumOff val="60000"/>
                      </a:schemeClr>
                    </a:solidFill>
                  </a:tcPr>
                </a:tc>
              </a:tr>
              <a:tr h="213224">
                <a:tc rowSpan="4">
                  <a:txBody>
                    <a:bodyPr/>
                    <a:lstStyle/>
                    <a:p>
                      <a:pPr marL="0" marR="0">
                        <a:spcBef>
                          <a:spcPts val="0"/>
                        </a:spcBef>
                        <a:spcAft>
                          <a:spcPts val="0"/>
                        </a:spcAft>
                      </a:pPr>
                      <a:r>
                        <a:rPr lang="en-US" sz="1800" dirty="0">
                          <a:effectLst/>
                        </a:rPr>
                        <a:t>In C/C++, which of the following format </a:t>
                      </a:r>
                      <a:r>
                        <a:rPr lang="en-US" sz="1800" dirty="0" err="1">
                          <a:effectLst/>
                        </a:rPr>
                        <a:t>specifiers</a:t>
                      </a:r>
                      <a:r>
                        <a:rPr lang="en-US" sz="1800" dirty="0">
                          <a:effectLst/>
                        </a:rPr>
                        <a:t> is used for float variables?</a:t>
                      </a:r>
                    </a:p>
                    <a:p>
                      <a:pPr marL="0" marR="0" algn="ctr">
                        <a:spcBef>
                          <a:spcPts val="0"/>
                        </a:spcBef>
                        <a:spcAft>
                          <a:spcPts val="0"/>
                        </a:spcAft>
                      </a:pPr>
                      <a:r>
                        <a:rPr lang="en-US" sz="1800" dirty="0">
                          <a:effectLst/>
                        </a:rPr>
                        <a:t> </a:t>
                      </a:r>
                      <a:endParaRPr lang="en-US" sz="1800" dirty="0">
                        <a:effectLst/>
                        <a:latin typeface="Cambria"/>
                        <a:ea typeface="MS Mincho"/>
                        <a:cs typeface="Times New Roman"/>
                      </a:endParaRP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1800">
                          <a:effectLst/>
                          <a:latin typeface="Courier New" pitchFamily="49" charset="0"/>
                          <a:cs typeface="Courier New" pitchFamily="49" charset="0"/>
                        </a:rPr>
                        <a:t>%d</a:t>
                      </a:r>
                      <a:endParaRPr lang="en-US" sz="180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213224">
                <a:tc vMerge="1">
                  <a:txBody>
                    <a:bodyPr/>
                    <a:lstStyle/>
                    <a:p>
                      <a:endParaRPr lang="en-US"/>
                    </a:p>
                  </a:txBody>
                  <a:tcPr/>
                </a:tc>
                <a:tc>
                  <a:txBody>
                    <a:bodyPr/>
                    <a:lstStyle/>
                    <a:p>
                      <a:pPr marL="0" marR="0">
                        <a:spcBef>
                          <a:spcPts val="0"/>
                        </a:spcBef>
                        <a:spcAft>
                          <a:spcPts val="0"/>
                        </a:spcAft>
                      </a:pPr>
                      <a:r>
                        <a:rPr lang="en-US" sz="1800">
                          <a:effectLst/>
                          <a:latin typeface="Courier New" pitchFamily="49" charset="0"/>
                          <a:cs typeface="Courier New" pitchFamily="49" charset="0"/>
                        </a:rPr>
                        <a:t>%i</a:t>
                      </a:r>
                      <a:endParaRPr lang="en-US" sz="180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213224">
                <a:tc vMerge="1">
                  <a:txBody>
                    <a:bodyPr/>
                    <a:lstStyle/>
                    <a:p>
                      <a:endParaRPr lang="en-US"/>
                    </a:p>
                  </a:txBody>
                  <a:tcPr/>
                </a:tc>
                <a:tc>
                  <a:txBody>
                    <a:bodyPr/>
                    <a:lstStyle/>
                    <a:p>
                      <a:pPr marL="0" marR="0">
                        <a:spcBef>
                          <a:spcPts val="0"/>
                        </a:spcBef>
                        <a:spcAft>
                          <a:spcPts val="0"/>
                        </a:spcAft>
                      </a:pPr>
                      <a:r>
                        <a:rPr lang="en-US" sz="1800">
                          <a:effectLst/>
                          <a:latin typeface="Courier New" pitchFamily="49" charset="0"/>
                          <a:cs typeface="Courier New" pitchFamily="49" charset="0"/>
                        </a:rPr>
                        <a:t>%c</a:t>
                      </a:r>
                      <a:endParaRPr lang="en-US" sz="180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r h="213224">
                <a:tc vMerge="1">
                  <a:txBody>
                    <a:bodyPr/>
                    <a:lstStyle/>
                    <a:p>
                      <a:endParaRPr lang="en-US"/>
                    </a:p>
                  </a:txBody>
                  <a:tcPr/>
                </a:tc>
                <a:tc>
                  <a:txBody>
                    <a:bodyPr/>
                    <a:lstStyle/>
                    <a:p>
                      <a:pPr marL="0" marR="0">
                        <a:spcBef>
                          <a:spcPts val="0"/>
                        </a:spcBef>
                        <a:spcAft>
                          <a:spcPts val="0"/>
                        </a:spcAft>
                      </a:pPr>
                      <a:r>
                        <a:rPr lang="en-US" sz="1800" dirty="0">
                          <a:effectLst/>
                          <a:latin typeface="Courier New" pitchFamily="49" charset="0"/>
                          <a:cs typeface="Courier New" pitchFamily="49" charset="0"/>
                        </a:rPr>
                        <a:t>%f</a:t>
                      </a:r>
                      <a:endParaRPr lang="en-US" sz="1800" dirty="0">
                        <a:effectLst/>
                        <a:latin typeface="Courier New" pitchFamily="49" charset="0"/>
                        <a:ea typeface="MS Mincho"/>
                        <a:cs typeface="Courier New" pitchFamily="49" charset="0"/>
                      </a:endParaRPr>
                    </a:p>
                  </a:txBody>
                  <a:tcPr marL="68580" marR="68580" marT="0" marB="0">
                    <a:solidFill>
                      <a:schemeClr val="accent1">
                        <a:lumMod val="20000"/>
                        <a:lumOff val="80000"/>
                      </a:schemeClr>
                    </a:solidFill>
                  </a:tcPr>
                </a:tc>
              </a:tr>
            </a:tbl>
          </a:graphicData>
        </a:graphic>
      </p:graphicFrame>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10</a:t>
            </a:fld>
            <a:endParaRPr lang="en-US"/>
          </a:p>
        </p:txBody>
      </p:sp>
    </p:spTree>
    <p:extLst>
      <p:ext uri="{BB962C8B-B14F-4D97-AF65-F5344CB8AC3E}">
        <p14:creationId xmlns:p14="http://schemas.microsoft.com/office/powerpoint/2010/main" val="41830640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 Activities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616" y="1758966"/>
            <a:ext cx="4122563" cy="356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Brace 7"/>
          <p:cNvSpPr/>
          <p:nvPr/>
        </p:nvSpPr>
        <p:spPr>
          <a:xfrm>
            <a:off x="3248826" y="1758966"/>
            <a:ext cx="827518" cy="253102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1162229" y="2547423"/>
            <a:ext cx="2295258" cy="954107"/>
          </a:xfrm>
          <a:prstGeom prst="rect">
            <a:avLst/>
          </a:prstGeom>
          <a:noFill/>
        </p:spPr>
        <p:txBody>
          <a:bodyPr wrap="square" rtlCol="0">
            <a:spAutoFit/>
          </a:bodyPr>
          <a:lstStyle/>
          <a:p>
            <a:r>
              <a:rPr lang="en-US" sz="2800" dirty="0" smtClean="0"/>
              <a:t>Activities</a:t>
            </a:r>
          </a:p>
          <a:p>
            <a:r>
              <a:rPr lang="en-US" sz="2800" dirty="0" smtClean="0"/>
              <a:t>Problems</a:t>
            </a:r>
          </a:p>
        </p:txBody>
      </p:sp>
      <p:sp>
        <p:nvSpPr>
          <p:cNvPr id="9" name="TextBox 8"/>
          <p:cNvSpPr txBox="1"/>
          <p:nvPr/>
        </p:nvSpPr>
        <p:spPr>
          <a:xfrm>
            <a:off x="5478244" y="5449438"/>
            <a:ext cx="1565305" cy="261610"/>
          </a:xfrm>
          <a:prstGeom prst="rect">
            <a:avLst/>
          </a:prstGeom>
          <a:noFill/>
        </p:spPr>
        <p:txBody>
          <a:bodyPr wrap="square" rtlCol="0">
            <a:spAutoFit/>
          </a:bodyPr>
          <a:lstStyle/>
          <a:p>
            <a:pPr algn="ctr"/>
            <a:r>
              <a:rPr lang="en-US" sz="1100" dirty="0" smtClean="0"/>
              <a:t>www.odu.edu</a:t>
            </a:r>
            <a:endParaRPr lang="en-US" sz="1100" dirty="0"/>
          </a:p>
        </p:txBody>
      </p:sp>
    </p:spTree>
    <p:extLst>
      <p:ext uri="{BB962C8B-B14F-4D97-AF65-F5344CB8AC3E}">
        <p14:creationId xmlns:p14="http://schemas.microsoft.com/office/powerpoint/2010/main" val="42812642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Activities: Spaghetti &amp; Marshmallows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12</a:t>
            </a:fld>
            <a:endParaRPr lang="en-US"/>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24200" y="3931986"/>
            <a:ext cx="3037370" cy="227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25561" y="6210014"/>
            <a:ext cx="1565305" cy="261610"/>
          </a:xfrm>
          <a:prstGeom prst="rect">
            <a:avLst/>
          </a:prstGeom>
          <a:noFill/>
        </p:spPr>
        <p:txBody>
          <a:bodyPr wrap="square" rtlCol="0">
            <a:spAutoFit/>
          </a:bodyPr>
          <a:lstStyle/>
          <a:p>
            <a:pPr algn="ctr"/>
            <a:r>
              <a:rPr lang="en-US" sz="1100" dirty="0" smtClean="0"/>
              <a:t>www.ehow.com</a:t>
            </a:r>
            <a:endParaRPr lang="en-US" sz="1100" dirty="0"/>
          </a:p>
        </p:txBody>
      </p:sp>
      <p:grpSp>
        <p:nvGrpSpPr>
          <p:cNvPr id="9" name="Group 8"/>
          <p:cNvGrpSpPr/>
          <p:nvPr/>
        </p:nvGrpSpPr>
        <p:grpSpPr>
          <a:xfrm>
            <a:off x="457200" y="1406154"/>
            <a:ext cx="8302028" cy="2372008"/>
            <a:chOff x="697117" y="1376128"/>
            <a:chExt cx="8302028" cy="2372008"/>
          </a:xfrm>
        </p:grpSpPr>
        <p:grpSp>
          <p:nvGrpSpPr>
            <p:cNvPr id="10" name="Group 9"/>
            <p:cNvGrpSpPr/>
            <p:nvPr/>
          </p:nvGrpSpPr>
          <p:grpSpPr>
            <a:xfrm>
              <a:off x="790089" y="1539082"/>
              <a:ext cx="8129537" cy="2126499"/>
              <a:chOff x="790089" y="1539082"/>
              <a:chExt cx="8129537" cy="2126499"/>
            </a:xfrm>
          </p:grpSpPr>
          <p:grpSp>
            <p:nvGrpSpPr>
              <p:cNvPr id="12" name="Group 11"/>
              <p:cNvGrpSpPr/>
              <p:nvPr/>
            </p:nvGrpSpPr>
            <p:grpSpPr>
              <a:xfrm>
                <a:off x="790089" y="2237387"/>
                <a:ext cx="8129537" cy="1428194"/>
                <a:chOff x="790089" y="2237387"/>
                <a:chExt cx="8129537" cy="1428194"/>
              </a:xfrm>
            </p:grpSpPr>
            <p:grpSp>
              <p:nvGrpSpPr>
                <p:cNvPr id="14" name="Group 13"/>
                <p:cNvGrpSpPr/>
                <p:nvPr/>
              </p:nvGrpSpPr>
              <p:grpSpPr>
                <a:xfrm rot="16200000">
                  <a:off x="2032344" y="1988959"/>
                  <a:ext cx="263204" cy="2497922"/>
                  <a:chOff x="2714625" y="2451735"/>
                  <a:chExt cx="263204" cy="1791335"/>
                </a:xfrm>
              </p:grpSpPr>
              <p:sp>
                <p:nvSpPr>
                  <p:cNvPr id="43" name="AutoShape 920"/>
                  <p:cNvSpPr>
                    <a:spLocks/>
                  </p:cNvSpPr>
                  <p:nvPr/>
                </p:nvSpPr>
                <p:spPr bwMode="auto">
                  <a:xfrm>
                    <a:off x="2746054" y="2451735"/>
                    <a:ext cx="231775" cy="1791335"/>
                  </a:xfrm>
                  <a:prstGeom prst="leftBrace">
                    <a:avLst>
                      <a:gd name="adj1" fmla="val 66438"/>
                      <a:gd name="adj2" fmla="val 50000"/>
                    </a:avLst>
                  </a:prstGeom>
                  <a:noFill/>
                  <a:ln w="25400">
                    <a:solidFill>
                      <a:srgbClr val="FFFF99"/>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4" name="AutoShape 922"/>
                  <p:cNvSpPr>
                    <a:spLocks/>
                  </p:cNvSpPr>
                  <p:nvPr/>
                </p:nvSpPr>
                <p:spPr bwMode="auto">
                  <a:xfrm>
                    <a:off x="2714625" y="2451735"/>
                    <a:ext cx="231775" cy="1791335"/>
                  </a:xfrm>
                  <a:prstGeom prst="leftBrace">
                    <a:avLst>
                      <a:gd name="adj1" fmla="val 66438"/>
                      <a:gd name="adj2" fmla="val 50000"/>
                    </a:avLst>
                  </a:prstGeom>
                  <a:noFill/>
                  <a:ln w="25400">
                    <a:solidFill>
                      <a:schemeClr val="accent2">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5" name="Group 14"/>
                <p:cNvGrpSpPr/>
                <p:nvPr/>
              </p:nvGrpSpPr>
              <p:grpSpPr>
                <a:xfrm rot="16200000">
                  <a:off x="6071967" y="645492"/>
                  <a:ext cx="292735" cy="5194300"/>
                  <a:chOff x="2705100" y="4314825"/>
                  <a:chExt cx="292735" cy="2948305"/>
                </a:xfrm>
              </p:grpSpPr>
              <p:sp>
                <p:nvSpPr>
                  <p:cNvPr id="40" name="AutoShape 925"/>
                  <p:cNvSpPr>
                    <a:spLocks/>
                  </p:cNvSpPr>
                  <p:nvPr/>
                </p:nvSpPr>
                <p:spPr bwMode="auto">
                  <a:xfrm>
                    <a:off x="2766060" y="4321810"/>
                    <a:ext cx="231775" cy="2941320"/>
                  </a:xfrm>
                  <a:prstGeom prst="leftBrace">
                    <a:avLst>
                      <a:gd name="adj1" fmla="val 66438"/>
                      <a:gd name="adj2" fmla="val 50000"/>
                    </a:avLst>
                  </a:prstGeom>
                  <a:noFill/>
                  <a:ln w="25400">
                    <a:solidFill>
                      <a:schemeClr val="accent4">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1" name="AutoShape 926"/>
                  <p:cNvSpPr>
                    <a:spLocks/>
                  </p:cNvSpPr>
                  <p:nvPr/>
                </p:nvSpPr>
                <p:spPr bwMode="auto">
                  <a:xfrm>
                    <a:off x="2732405" y="4314825"/>
                    <a:ext cx="231775" cy="2941320"/>
                  </a:xfrm>
                  <a:prstGeom prst="leftBrace">
                    <a:avLst>
                      <a:gd name="adj1" fmla="val 66438"/>
                      <a:gd name="adj2" fmla="val 50000"/>
                    </a:avLst>
                  </a:prstGeom>
                  <a:noFill/>
                  <a:ln w="25400">
                    <a:solidFill>
                      <a:schemeClr val="accent1">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2" name="AutoShape 927"/>
                  <p:cNvSpPr>
                    <a:spLocks/>
                  </p:cNvSpPr>
                  <p:nvPr/>
                </p:nvSpPr>
                <p:spPr bwMode="auto">
                  <a:xfrm>
                    <a:off x="2705100" y="4321810"/>
                    <a:ext cx="231775" cy="2941320"/>
                  </a:xfrm>
                  <a:prstGeom prst="leftBrace">
                    <a:avLst>
                      <a:gd name="adj1" fmla="val 66438"/>
                      <a:gd name="adj2" fmla="val 50000"/>
                    </a:avLst>
                  </a:prstGeom>
                  <a:noFill/>
                  <a:ln w="25400">
                    <a:solidFill>
                      <a:srgbClr val="E0FFC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16" name="Rectangle 15"/>
                <p:cNvSpPr>
                  <a:spLocks noChangeArrowheads="1"/>
                </p:cNvSpPr>
                <p:nvPr/>
              </p:nvSpPr>
              <p:spPr bwMode="auto">
                <a:xfrm>
                  <a:off x="914982" y="2237387"/>
                  <a:ext cx="1142365" cy="444500"/>
                </a:xfrm>
                <a:prstGeom prst="rect">
                  <a:avLst/>
                </a:prstGeom>
                <a:solidFill>
                  <a:schemeClr val="accent2">
                    <a:lumMod val="40000"/>
                    <a:lumOff val="60000"/>
                  </a:schemeClr>
                </a:solidFill>
                <a:ln w="25400">
                  <a:solidFill>
                    <a:schemeClr val="tx1">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pPr>
                  <a:r>
                    <a:rPr lang="en-US" sz="1100" b="1" dirty="0" smtClean="0">
                      <a:effectLst/>
                      <a:latin typeface="Arial Narrow" pitchFamily="34" charset="0"/>
                      <a:ea typeface="Calibri"/>
                      <a:cs typeface="Arial" pitchFamily="34" charset="0"/>
                    </a:rPr>
                    <a:t>DEFINE</a:t>
                  </a:r>
                </a:p>
                <a:p>
                  <a:pPr marL="0" marR="0" algn="ctr">
                    <a:spcBef>
                      <a:spcPts val="0"/>
                    </a:spcBef>
                  </a:pPr>
                  <a:r>
                    <a:rPr lang="en-US" sz="1100" b="1" dirty="0" smtClean="0">
                      <a:latin typeface="Arial Narrow" pitchFamily="34" charset="0"/>
                      <a:ea typeface="Calibri"/>
                      <a:cs typeface="Arial" pitchFamily="34" charset="0"/>
                    </a:rPr>
                    <a:t>PROBLEM</a:t>
                  </a:r>
                  <a:endParaRPr lang="en-US" sz="1100" b="1" dirty="0">
                    <a:effectLst/>
                    <a:latin typeface="Arial Narrow" pitchFamily="34" charset="0"/>
                    <a:ea typeface="Calibri"/>
                    <a:cs typeface="Arial" pitchFamily="34" charset="0"/>
                  </a:endParaRPr>
                </a:p>
              </p:txBody>
            </p:sp>
            <p:sp>
              <p:nvSpPr>
                <p:cNvPr id="17" name="Text Box 678"/>
                <p:cNvSpPr txBox="1">
                  <a:spLocks noChangeArrowheads="1"/>
                </p:cNvSpPr>
                <p:nvPr/>
              </p:nvSpPr>
              <p:spPr bwMode="auto">
                <a:xfrm>
                  <a:off x="5169529" y="3389010"/>
                  <a:ext cx="2100404" cy="27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200" b="1" dirty="0" smtClean="0">
                      <a:solidFill>
                        <a:srgbClr val="000000"/>
                      </a:solidFill>
                      <a:effectLst/>
                      <a:latin typeface="Arial Narrow" pitchFamily="34" charset="0"/>
                      <a:ea typeface="Calibri"/>
                      <a:cs typeface="Times New Roman"/>
                    </a:rPr>
                    <a:t>DEVELOP</a:t>
                  </a:r>
                  <a:r>
                    <a:rPr lang="en-US" sz="1200" dirty="0">
                      <a:latin typeface="Arial Narrow" pitchFamily="34" charset="0"/>
                      <a:ea typeface="Calibri"/>
                      <a:cs typeface="Times New Roman"/>
                    </a:rPr>
                    <a:t> </a:t>
                  </a:r>
                  <a:r>
                    <a:rPr lang="en-US" sz="1200" b="1" dirty="0" smtClean="0">
                      <a:solidFill>
                        <a:srgbClr val="000000"/>
                      </a:solidFill>
                      <a:effectLst/>
                      <a:latin typeface="Arial Narrow" pitchFamily="34" charset="0"/>
                      <a:ea typeface="Calibri"/>
                      <a:cs typeface="Times New Roman"/>
                    </a:rPr>
                    <a:t>DESIGN</a:t>
                  </a:r>
                  <a:endParaRPr lang="en-US" sz="1200" dirty="0">
                    <a:effectLst/>
                    <a:latin typeface="Arial Narrow" pitchFamily="34" charset="0"/>
                    <a:ea typeface="Calibri"/>
                    <a:cs typeface="Times New Roman"/>
                  </a:endParaRPr>
                </a:p>
              </p:txBody>
            </p:sp>
            <p:sp>
              <p:nvSpPr>
                <p:cNvPr id="18" name="Text Box 713"/>
                <p:cNvSpPr txBox="1">
                  <a:spLocks noChangeArrowheads="1"/>
                </p:cNvSpPr>
                <p:nvPr/>
              </p:nvSpPr>
              <p:spPr bwMode="auto">
                <a:xfrm>
                  <a:off x="1085166" y="3390309"/>
                  <a:ext cx="2157560" cy="2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200" b="1" dirty="0" smtClean="0">
                      <a:solidFill>
                        <a:srgbClr val="000000"/>
                      </a:solidFill>
                      <a:effectLst/>
                      <a:latin typeface="Arial Narrow" pitchFamily="34" charset="0"/>
                      <a:ea typeface="Calibri"/>
                      <a:cs typeface="Times New Roman"/>
                    </a:rPr>
                    <a:t>DEVELOP</a:t>
                  </a:r>
                  <a:r>
                    <a:rPr lang="en-US" sz="1200" dirty="0">
                      <a:latin typeface="Arial Narrow" pitchFamily="34" charset="0"/>
                      <a:ea typeface="Calibri"/>
                      <a:cs typeface="Times New Roman"/>
                    </a:rPr>
                    <a:t> </a:t>
                  </a:r>
                  <a:r>
                    <a:rPr lang="en-US" sz="1200" b="1" dirty="0" smtClean="0">
                      <a:solidFill>
                        <a:srgbClr val="000000"/>
                      </a:solidFill>
                      <a:effectLst/>
                      <a:latin typeface="Arial Narrow" pitchFamily="34" charset="0"/>
                      <a:ea typeface="Calibri"/>
                      <a:cs typeface="Times New Roman"/>
                    </a:rPr>
                    <a:t>SPEC/REQ</a:t>
                  </a:r>
                  <a:endParaRPr lang="en-US" sz="1200" dirty="0">
                    <a:effectLst/>
                    <a:latin typeface="Arial Narrow" pitchFamily="34" charset="0"/>
                    <a:ea typeface="Calibri"/>
                    <a:cs typeface="Times New Roman"/>
                  </a:endParaRPr>
                </a:p>
              </p:txBody>
            </p:sp>
            <p:sp>
              <p:nvSpPr>
                <p:cNvPr id="19" name="Rectangle 18"/>
                <p:cNvSpPr>
                  <a:spLocks noChangeArrowheads="1"/>
                </p:cNvSpPr>
                <p:nvPr/>
              </p:nvSpPr>
              <p:spPr bwMode="auto">
                <a:xfrm>
                  <a:off x="2270540" y="2237387"/>
                  <a:ext cx="1142365" cy="444500"/>
                </a:xfrm>
                <a:prstGeom prst="rect">
                  <a:avLst/>
                </a:prstGeom>
                <a:solidFill>
                  <a:srgbClr val="FFFF99"/>
                </a:solidFill>
                <a:ln w="25400">
                  <a:solidFill>
                    <a:schemeClr val="tx1">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pPr>
                  <a:r>
                    <a:rPr lang="en-US" sz="1100" b="1" dirty="0" smtClean="0">
                      <a:effectLst/>
                      <a:latin typeface="Arial Narrow" pitchFamily="34" charset="0"/>
                      <a:ea typeface="Calibri"/>
                      <a:cs typeface="Times New Roman"/>
                    </a:rPr>
                    <a:t>CREATE SPEC./REQ.</a:t>
                  </a:r>
                  <a:endParaRPr lang="en-US" sz="1100" b="1" dirty="0">
                    <a:effectLst/>
                    <a:latin typeface="Arial Narrow" pitchFamily="34" charset="0"/>
                    <a:ea typeface="Calibri"/>
                    <a:cs typeface="Times New Roman"/>
                  </a:endParaRPr>
                </a:p>
              </p:txBody>
            </p:sp>
            <p:sp>
              <p:nvSpPr>
                <p:cNvPr id="20" name="Rectangle 19"/>
                <p:cNvSpPr>
                  <a:spLocks noChangeArrowheads="1"/>
                </p:cNvSpPr>
                <p:nvPr/>
              </p:nvSpPr>
              <p:spPr bwMode="auto">
                <a:xfrm>
                  <a:off x="7673120" y="2237387"/>
                  <a:ext cx="1142365" cy="444500"/>
                </a:xfrm>
                <a:prstGeom prst="rect">
                  <a:avLst/>
                </a:prstGeom>
                <a:solidFill>
                  <a:schemeClr val="accent4">
                    <a:lumMod val="40000"/>
                    <a:lumOff val="60000"/>
                  </a:schemeClr>
                </a:solidFill>
                <a:ln w="25400">
                  <a:solidFill>
                    <a:schemeClr val="tx1">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pPr>
                  <a:r>
                    <a:rPr lang="en-US" sz="1100" b="1" dirty="0" smtClean="0">
                      <a:effectLst/>
                      <a:latin typeface="Arial Narrow" pitchFamily="34" charset="0"/>
                      <a:ea typeface="Calibri"/>
                      <a:cs typeface="Times New Roman"/>
                    </a:rPr>
                    <a:t>TEST/VALIDATE DESIGN</a:t>
                  </a:r>
                  <a:endParaRPr lang="en-US" sz="1100" b="1" dirty="0">
                    <a:effectLst/>
                    <a:latin typeface="Arial Narrow" pitchFamily="34" charset="0"/>
                    <a:ea typeface="Calibri"/>
                    <a:cs typeface="Times New Roman"/>
                  </a:endParaRPr>
                </a:p>
              </p:txBody>
            </p:sp>
            <p:sp>
              <p:nvSpPr>
                <p:cNvPr id="21" name="Rectangle 20"/>
                <p:cNvSpPr>
                  <a:spLocks noChangeArrowheads="1"/>
                </p:cNvSpPr>
                <p:nvPr/>
              </p:nvSpPr>
              <p:spPr bwMode="auto">
                <a:xfrm>
                  <a:off x="3621185" y="2237387"/>
                  <a:ext cx="1142365" cy="444500"/>
                </a:xfrm>
                <a:prstGeom prst="rect">
                  <a:avLst/>
                </a:prstGeom>
                <a:solidFill>
                  <a:srgbClr val="E0FFC1"/>
                </a:solidFill>
                <a:ln w="25400">
                  <a:solidFill>
                    <a:schemeClr val="tx1">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pPr>
                  <a:r>
                    <a:rPr lang="en-US" sz="1100" b="1" dirty="0" smtClean="0">
                      <a:effectLst/>
                      <a:latin typeface="Arial Narrow" pitchFamily="34" charset="0"/>
                      <a:ea typeface="Calibri"/>
                      <a:cs typeface="Times New Roman"/>
                    </a:rPr>
                    <a:t>CREATE DESIGN CONCEPTS</a:t>
                  </a:r>
                  <a:endParaRPr lang="en-US" sz="1100" b="1" dirty="0">
                    <a:effectLst/>
                    <a:latin typeface="Arial Narrow" pitchFamily="34" charset="0"/>
                    <a:ea typeface="Calibri"/>
                    <a:cs typeface="Times New Roman"/>
                  </a:endParaRPr>
                </a:p>
              </p:txBody>
            </p:sp>
            <p:sp>
              <p:nvSpPr>
                <p:cNvPr id="22" name="Rectangle 21"/>
                <p:cNvSpPr>
                  <a:spLocks noChangeArrowheads="1"/>
                </p:cNvSpPr>
                <p:nvPr/>
              </p:nvSpPr>
              <p:spPr bwMode="auto">
                <a:xfrm>
                  <a:off x="4971830" y="2237387"/>
                  <a:ext cx="1142365" cy="444500"/>
                </a:xfrm>
                <a:prstGeom prst="rect">
                  <a:avLst/>
                </a:prstGeom>
                <a:solidFill>
                  <a:schemeClr val="accent5">
                    <a:lumMod val="20000"/>
                    <a:lumOff val="80000"/>
                  </a:schemeClr>
                </a:solidFill>
                <a:ln w="25400">
                  <a:solidFill>
                    <a:schemeClr val="tx1">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pPr>
                  <a:r>
                    <a:rPr lang="en-US" sz="1100" b="1" dirty="0" smtClean="0">
                      <a:effectLst/>
                      <a:latin typeface="Arial Narrow" pitchFamily="34" charset="0"/>
                      <a:ea typeface="Calibri"/>
                      <a:cs typeface="Times New Roman"/>
                    </a:rPr>
                    <a:t>DESIGN SOLUTION</a:t>
                  </a:r>
                  <a:endParaRPr lang="en-US" sz="1100" b="1" dirty="0">
                    <a:effectLst/>
                    <a:latin typeface="Arial Narrow" pitchFamily="34" charset="0"/>
                    <a:ea typeface="Calibri"/>
                    <a:cs typeface="Times New Roman"/>
                  </a:endParaRPr>
                </a:p>
              </p:txBody>
            </p:sp>
            <p:sp>
              <p:nvSpPr>
                <p:cNvPr id="23" name="Rectangle 22"/>
                <p:cNvSpPr>
                  <a:spLocks noChangeArrowheads="1"/>
                </p:cNvSpPr>
                <p:nvPr/>
              </p:nvSpPr>
              <p:spPr bwMode="auto">
                <a:xfrm>
                  <a:off x="6322475" y="2237387"/>
                  <a:ext cx="1142365" cy="444500"/>
                </a:xfrm>
                <a:prstGeom prst="rect">
                  <a:avLst/>
                </a:prstGeom>
                <a:solidFill>
                  <a:schemeClr val="accent1">
                    <a:lumMod val="40000"/>
                    <a:lumOff val="60000"/>
                  </a:schemeClr>
                </a:solidFill>
                <a:ln w="25400">
                  <a:solidFill>
                    <a:schemeClr val="tx1">
                      <a:lumMod val="100000"/>
                      <a:lumOff val="0"/>
                    </a:schemeClr>
                  </a:solidFill>
                  <a:miter lim="800000"/>
                  <a:headEnd/>
                  <a:tailEnd/>
                </a:ln>
              </p:spPr>
              <p:txBody>
                <a:bodyPr rot="0" vert="horz" wrap="square" lIns="91440" tIns="45720" rIns="91440" bIns="45720" anchor="ctr" anchorCtr="0" upright="1">
                  <a:noAutofit/>
                </a:bodyPr>
                <a:lstStyle/>
                <a:p>
                  <a:pPr marL="0" marR="0" algn="ctr">
                    <a:spcBef>
                      <a:spcPts val="0"/>
                    </a:spcBef>
                  </a:pPr>
                  <a:r>
                    <a:rPr lang="en-US" sz="1100" b="1" dirty="0" smtClean="0">
                      <a:effectLst/>
                      <a:latin typeface="Arial Narrow" pitchFamily="34" charset="0"/>
                      <a:ea typeface="Calibri"/>
                      <a:cs typeface="Times New Roman"/>
                    </a:rPr>
                    <a:t>CREATE PROTOTYPE</a:t>
                  </a:r>
                  <a:endParaRPr lang="en-US" sz="1100" b="1" dirty="0">
                    <a:effectLst/>
                    <a:latin typeface="Arial Narrow" pitchFamily="34" charset="0"/>
                    <a:ea typeface="Calibri"/>
                    <a:cs typeface="Times New Roman"/>
                  </a:endParaRPr>
                </a:p>
              </p:txBody>
            </p:sp>
            <p:cxnSp>
              <p:nvCxnSpPr>
                <p:cNvPr id="24" name="Straight Connector 23"/>
                <p:cNvCxnSpPr/>
                <p:nvPr/>
              </p:nvCxnSpPr>
              <p:spPr>
                <a:xfrm flipH="1">
                  <a:off x="790089" y="2941455"/>
                  <a:ext cx="8129537"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2057347" y="2456170"/>
                  <a:ext cx="213193" cy="693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790089" y="2455877"/>
                  <a:ext cx="12489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7464840" y="2455877"/>
                  <a:ext cx="213193" cy="75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V="1">
                  <a:off x="6102449" y="2455877"/>
                  <a:ext cx="213193" cy="75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V="1">
                  <a:off x="4763550" y="2455877"/>
                  <a:ext cx="213193" cy="75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V="1">
                  <a:off x="3407991" y="2455877"/>
                  <a:ext cx="213193" cy="75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16" idx="2"/>
                </p:cNvCxnSpPr>
                <p:nvPr/>
              </p:nvCxnSpPr>
              <p:spPr>
                <a:xfrm>
                  <a:off x="1486165" y="2681887"/>
                  <a:ext cx="0" cy="25957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2841722" y="2685840"/>
                  <a:ext cx="0" cy="25957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4192367" y="2660959"/>
                  <a:ext cx="0" cy="25957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5543012" y="2681884"/>
                  <a:ext cx="0" cy="25957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a:off x="6891734" y="2681883"/>
                  <a:ext cx="0" cy="25957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8244302" y="2676508"/>
                  <a:ext cx="0" cy="259571"/>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V="1">
                  <a:off x="8919626" y="2471691"/>
                  <a:ext cx="0" cy="47806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8815485" y="2470075"/>
                  <a:ext cx="104141"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790089" y="2458018"/>
                  <a:ext cx="0" cy="478061"/>
                </a:xfrm>
                <a:prstGeom prst="line">
                  <a:avLst/>
                </a:prstGeom>
              </p:spPr>
              <p:style>
                <a:lnRef idx="1">
                  <a:schemeClr val="dk1"/>
                </a:lnRef>
                <a:fillRef idx="0">
                  <a:schemeClr val="dk1"/>
                </a:fillRef>
                <a:effectRef idx="0">
                  <a:schemeClr val="dk1"/>
                </a:effectRef>
                <a:fontRef idx="minor">
                  <a:schemeClr val="tx1"/>
                </a:fontRef>
              </p:style>
            </p:cxnSp>
          </p:grpSp>
          <p:sp>
            <p:nvSpPr>
              <p:cNvPr id="13" name="TextBox 12"/>
              <p:cNvSpPr txBox="1"/>
              <p:nvPr/>
            </p:nvSpPr>
            <p:spPr>
              <a:xfrm>
                <a:off x="2272996" y="1539082"/>
                <a:ext cx="5194300" cy="461665"/>
              </a:xfrm>
              <a:prstGeom prst="rect">
                <a:avLst/>
              </a:prstGeom>
              <a:noFill/>
            </p:spPr>
            <p:txBody>
              <a:bodyPr wrap="square" rtlCol="0">
                <a:spAutoFit/>
              </a:bodyPr>
              <a:lstStyle/>
              <a:p>
                <a:pPr algn="ctr"/>
                <a:r>
                  <a:rPr lang="en-US" sz="2400" b="1" dirty="0" smtClean="0">
                    <a:latin typeface="+mj-lt"/>
                  </a:rPr>
                  <a:t>Engineering Design Process</a:t>
                </a:r>
                <a:endParaRPr lang="en-US" sz="2400" b="1" dirty="0">
                  <a:latin typeface="+mj-lt"/>
                </a:endParaRPr>
              </a:p>
            </p:txBody>
          </p:sp>
        </p:grpSp>
        <p:sp>
          <p:nvSpPr>
            <p:cNvPr id="11" name="Rectangle 10"/>
            <p:cNvSpPr/>
            <p:nvPr/>
          </p:nvSpPr>
          <p:spPr>
            <a:xfrm>
              <a:off x="697117" y="1376128"/>
              <a:ext cx="8302028" cy="237200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635830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13</a:t>
            </a:fld>
            <a:endParaRPr lang="en-US"/>
          </a:p>
        </p:txBody>
      </p:sp>
      <p:pic>
        <p:nvPicPr>
          <p:cNvPr id="7" name="Content Placeholder 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25265"/>
            <a:ext cx="8229600" cy="1838344"/>
          </a:xfrm>
          <a:prstGeom prst="rect">
            <a:avLst/>
          </a:prstGeom>
          <a:noFill/>
          <a:ln>
            <a:solidFill>
              <a:schemeClr val="tx1"/>
            </a:solidFill>
          </a:ln>
        </p:spPr>
      </p:pic>
    </p:spTree>
    <p:extLst>
      <p:ext uri="{BB962C8B-B14F-4D97-AF65-F5344CB8AC3E}">
        <p14:creationId xmlns:p14="http://schemas.microsoft.com/office/powerpoint/2010/main" val="34965476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the changes</a:t>
            </a:r>
            <a:endParaRPr lang="en-US" dirty="0"/>
          </a:p>
        </p:txBody>
      </p:sp>
      <p:sp>
        <p:nvSpPr>
          <p:cNvPr id="3" name="Content Placeholder 2"/>
          <p:cNvSpPr>
            <a:spLocks noGrp="1"/>
          </p:cNvSpPr>
          <p:nvPr>
            <p:ph idx="1"/>
          </p:nvPr>
        </p:nvSpPr>
        <p:spPr/>
        <p:txBody>
          <a:bodyPr/>
          <a:lstStyle/>
          <a:p>
            <a:r>
              <a:rPr lang="en-US" dirty="0" smtClean="0"/>
              <a:t>Student performance on exams</a:t>
            </a:r>
          </a:p>
          <a:p>
            <a:pPr lvl="1"/>
            <a:r>
              <a:rPr lang="en-US" dirty="0" smtClean="0"/>
              <a:t>N=237</a:t>
            </a:r>
          </a:p>
          <a:p>
            <a:r>
              <a:rPr lang="en-US" dirty="0" smtClean="0"/>
              <a:t>Relationship between preparation and other course metrics</a:t>
            </a:r>
          </a:p>
          <a:p>
            <a:pPr lvl="1"/>
            <a:r>
              <a:rPr lang="en-US" dirty="0" smtClean="0"/>
              <a:t>N=473</a:t>
            </a:r>
          </a:p>
          <a:p>
            <a:r>
              <a:rPr lang="en-US" dirty="0" smtClean="0"/>
              <a:t>Student preferences for preparation activities</a:t>
            </a:r>
          </a:p>
          <a:p>
            <a:pPr lvl="1"/>
            <a:r>
              <a:rPr lang="en-US" dirty="0" smtClean="0"/>
              <a:t>N=150</a:t>
            </a:r>
          </a:p>
          <a:p>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14</a:t>
            </a:fld>
            <a:endParaRPr lang="en-US"/>
          </a:p>
        </p:txBody>
      </p:sp>
    </p:spTree>
    <p:extLst>
      <p:ext uri="{BB962C8B-B14F-4D97-AF65-F5344CB8AC3E}">
        <p14:creationId xmlns:p14="http://schemas.microsoft.com/office/powerpoint/2010/main" val="32307154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Exam Performance</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15</a:t>
            </a:fld>
            <a:endParaRPr lang="en-US"/>
          </a:p>
        </p:txBody>
      </p:sp>
      <p:pic>
        <p:nvPicPr>
          <p:cNvPr id="7" name="Content Placeholder 6" descr="Macintosh HD:Users:Brooke:Downloads:refinalexamscores:Final_Exam_Histogram.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40069594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and Application</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16</a:t>
            </a:fld>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821465" y="1838147"/>
            <a:ext cx="5536606" cy="4152455"/>
          </a:xfrm>
          <a:prstGeom prst="rect">
            <a:avLst/>
          </a:prstGeom>
          <a:noFill/>
          <a:ln>
            <a:noFill/>
          </a:ln>
        </p:spPr>
      </p:pic>
      <p:sp>
        <p:nvSpPr>
          <p:cNvPr id="8" name="TextBox 7"/>
          <p:cNvSpPr txBox="1"/>
          <p:nvPr/>
        </p:nvSpPr>
        <p:spPr>
          <a:xfrm>
            <a:off x="6358071" y="3591208"/>
            <a:ext cx="1486968" cy="646331"/>
          </a:xfrm>
          <a:prstGeom prst="rect">
            <a:avLst/>
          </a:prstGeom>
          <a:noFill/>
        </p:spPr>
        <p:txBody>
          <a:bodyPr wrap="square" rtlCol="0">
            <a:spAutoFit/>
          </a:bodyPr>
          <a:lstStyle/>
          <a:p>
            <a:r>
              <a:rPr lang="en-US" dirty="0" smtClean="0"/>
              <a:t>r=0.742</a:t>
            </a:r>
          </a:p>
          <a:p>
            <a:r>
              <a:rPr lang="en-US" dirty="0" smtClean="0"/>
              <a:t>p&lt;0.01</a:t>
            </a:r>
            <a:endParaRPr lang="en-US" dirty="0"/>
          </a:p>
        </p:txBody>
      </p:sp>
    </p:spTree>
    <p:extLst>
      <p:ext uri="{BB962C8B-B14F-4D97-AF65-F5344CB8AC3E}">
        <p14:creationId xmlns:p14="http://schemas.microsoft.com/office/powerpoint/2010/main" val="3508873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17</a:t>
            </a:fld>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05099" y="1828801"/>
            <a:ext cx="4238832" cy="3572142"/>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317981" y="1828800"/>
            <a:ext cx="4368819" cy="3556387"/>
          </a:xfrm>
          <a:prstGeom prst="rect">
            <a:avLst/>
          </a:prstGeom>
          <a:noFill/>
          <a:ln>
            <a:noFill/>
          </a:ln>
        </p:spPr>
      </p:pic>
      <p:sp>
        <p:nvSpPr>
          <p:cNvPr id="9" name="TextBox 8"/>
          <p:cNvSpPr txBox="1"/>
          <p:nvPr/>
        </p:nvSpPr>
        <p:spPr>
          <a:xfrm>
            <a:off x="1581031" y="5422806"/>
            <a:ext cx="1486968" cy="646331"/>
          </a:xfrm>
          <a:prstGeom prst="rect">
            <a:avLst/>
          </a:prstGeom>
          <a:noFill/>
        </p:spPr>
        <p:txBody>
          <a:bodyPr wrap="square" rtlCol="0">
            <a:spAutoFit/>
          </a:bodyPr>
          <a:lstStyle/>
          <a:p>
            <a:r>
              <a:rPr lang="en-US" dirty="0" smtClean="0"/>
              <a:t>r=0.556</a:t>
            </a:r>
          </a:p>
          <a:p>
            <a:r>
              <a:rPr lang="en-US" dirty="0" smtClean="0"/>
              <a:t>p&lt;0.01</a:t>
            </a:r>
            <a:endParaRPr lang="en-US" dirty="0"/>
          </a:p>
        </p:txBody>
      </p:sp>
      <p:sp>
        <p:nvSpPr>
          <p:cNvPr id="10" name="TextBox 9"/>
          <p:cNvSpPr txBox="1"/>
          <p:nvPr/>
        </p:nvSpPr>
        <p:spPr>
          <a:xfrm>
            <a:off x="6019800" y="5441073"/>
            <a:ext cx="1486968" cy="646331"/>
          </a:xfrm>
          <a:prstGeom prst="rect">
            <a:avLst/>
          </a:prstGeom>
          <a:noFill/>
        </p:spPr>
        <p:txBody>
          <a:bodyPr wrap="square" rtlCol="0">
            <a:spAutoFit/>
          </a:bodyPr>
          <a:lstStyle/>
          <a:p>
            <a:r>
              <a:rPr lang="en-US" dirty="0" smtClean="0"/>
              <a:t>r=0.521</a:t>
            </a:r>
          </a:p>
          <a:p>
            <a:r>
              <a:rPr lang="en-US" dirty="0" smtClean="0"/>
              <a:t>p&lt;0.01</a:t>
            </a:r>
            <a:endParaRPr lang="en-US" dirty="0"/>
          </a:p>
        </p:txBody>
      </p:sp>
    </p:spTree>
    <p:extLst>
      <p:ext uri="{BB962C8B-B14F-4D97-AF65-F5344CB8AC3E}">
        <p14:creationId xmlns:p14="http://schemas.microsoft.com/office/powerpoint/2010/main" val="38085069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Feedback</a:t>
            </a:r>
            <a:endParaRPr lang="en-US" dirty="0"/>
          </a:p>
        </p:txBody>
      </p:sp>
      <p:sp>
        <p:nvSpPr>
          <p:cNvPr id="3" name="Content Placeholder 2"/>
          <p:cNvSpPr>
            <a:spLocks noGrp="1"/>
          </p:cNvSpPr>
          <p:nvPr>
            <p:ph idx="1"/>
          </p:nvPr>
        </p:nvSpPr>
        <p:spPr/>
        <p:txBody>
          <a:bodyPr/>
          <a:lstStyle/>
          <a:p>
            <a:r>
              <a:rPr lang="en-US" dirty="0" smtClean="0"/>
              <a:t>Online anonymous journal system</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18</a:t>
            </a:fld>
            <a:endParaRPr lang="en-US"/>
          </a:p>
        </p:txBody>
      </p:sp>
      <p:sp>
        <p:nvSpPr>
          <p:cNvPr id="7" name="Rectangle 6"/>
          <p:cNvSpPr/>
          <p:nvPr/>
        </p:nvSpPr>
        <p:spPr>
          <a:xfrm>
            <a:off x="752030" y="2346450"/>
            <a:ext cx="7383566" cy="3416320"/>
          </a:xfrm>
          <a:prstGeom prst="rect">
            <a:avLst/>
          </a:prstGeom>
        </p:spPr>
        <p:txBody>
          <a:bodyPr wrap="square">
            <a:spAutoFit/>
          </a:bodyPr>
          <a:lstStyle/>
          <a:p>
            <a:r>
              <a:rPr lang="en-US" sz="2400" dirty="0"/>
              <a:t>“During this term, you have been given a variety of assignments to do in preparation for upcoming classes:  reading, watching videos, completing tutorials, working problems, taking quizzes.  Which of these styles have been the most helpful to you and why?  Which have not been as helpful and why?  Do certain types of preparation work fit better with particular topics?  If so, please give some examples of particularly good or bad ‘fits.’”</a:t>
            </a:r>
          </a:p>
        </p:txBody>
      </p:sp>
    </p:spTree>
    <p:extLst>
      <p:ext uri="{BB962C8B-B14F-4D97-AF65-F5344CB8AC3E}">
        <p14:creationId xmlns:p14="http://schemas.microsoft.com/office/powerpoint/2010/main" val="32304207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preparation activities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19</a:t>
            </a:fld>
            <a:endParaRPr lang="en-US"/>
          </a:p>
        </p:txBody>
      </p:sp>
      <p:graphicFrame>
        <p:nvGraphicFramePr>
          <p:cNvPr id="7" name="Chart 6"/>
          <p:cNvGraphicFramePr/>
          <p:nvPr>
            <p:extLst>
              <p:ext uri="{D42A27DB-BD31-4B8C-83A1-F6EECF244321}">
                <p14:modId xmlns:p14="http://schemas.microsoft.com/office/powerpoint/2010/main" val="2065567716"/>
              </p:ext>
            </p:extLst>
          </p:nvPr>
        </p:nvGraphicFramePr>
        <p:xfrm>
          <a:off x="1719841" y="1998754"/>
          <a:ext cx="5903008" cy="36500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19541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Why did we implement the flipped classroom?</a:t>
            </a:r>
          </a:p>
          <a:p>
            <a:r>
              <a:rPr lang="en-US" dirty="0" smtClean="0"/>
              <a:t>What structure did the new class take?</a:t>
            </a:r>
          </a:p>
          <a:p>
            <a:r>
              <a:rPr lang="en-US" dirty="0" smtClean="0"/>
              <a:t>How did the students perform under the new format?</a:t>
            </a:r>
          </a:p>
          <a:p>
            <a:r>
              <a:rPr lang="en-US" dirty="0" smtClean="0"/>
              <a:t>How did the students respond to the new format?</a:t>
            </a:r>
          </a:p>
          <a:p>
            <a:r>
              <a:rPr lang="en-US" dirty="0" smtClean="0"/>
              <a:t>What can be improved moving forward?</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a:t>
            </a:fld>
            <a:endParaRPr lang="en-US"/>
          </a:p>
        </p:txBody>
      </p:sp>
    </p:spTree>
    <p:extLst>
      <p:ext uri="{BB962C8B-B14F-4D97-AF65-F5344CB8AC3E}">
        <p14:creationId xmlns:p14="http://schemas.microsoft.com/office/powerpoint/2010/main" val="3566809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Surprise: Quizzes scored the best</a:t>
            </a:r>
            <a:endParaRPr lang="en-US" dirty="0"/>
          </a:p>
        </p:txBody>
      </p:sp>
      <p:sp>
        <p:nvSpPr>
          <p:cNvPr id="3" name="Content Placeholder 2"/>
          <p:cNvSpPr>
            <a:spLocks noGrp="1"/>
          </p:cNvSpPr>
          <p:nvPr>
            <p:ph idx="1"/>
          </p:nvPr>
        </p:nvSpPr>
        <p:spPr/>
        <p:txBody>
          <a:bodyPr/>
          <a:lstStyle/>
          <a:p>
            <a:r>
              <a:rPr lang="en-US" dirty="0"/>
              <a:t>“Doing the quizzes before class have been the best for me because it forces me to look at the book and get ready for the class. I feel that the quizzes work the best in all areas.” </a:t>
            </a:r>
            <a:endParaRPr lang="en-US" dirty="0" smtClean="0"/>
          </a:p>
          <a:p>
            <a:r>
              <a:rPr lang="en-US" dirty="0"/>
              <a:t>“…I found the quizzes to be most helpful. I thought they did a good job of narrowing in on the topic that would be covered.” </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20</a:t>
            </a:fld>
            <a:endParaRPr lang="en-US"/>
          </a:p>
        </p:txBody>
      </p:sp>
    </p:spTree>
    <p:extLst>
      <p:ext uri="{BB962C8B-B14F-4D97-AF65-F5344CB8AC3E}">
        <p14:creationId xmlns:p14="http://schemas.microsoft.com/office/powerpoint/2010/main" val="17153298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Quizzes</a:t>
            </a:r>
            <a:endParaRPr lang="en-US" dirty="0"/>
          </a:p>
        </p:txBody>
      </p:sp>
      <p:sp>
        <p:nvSpPr>
          <p:cNvPr id="3" name="Content Placeholder 2"/>
          <p:cNvSpPr>
            <a:spLocks noGrp="1"/>
          </p:cNvSpPr>
          <p:nvPr>
            <p:ph idx="1"/>
          </p:nvPr>
        </p:nvSpPr>
        <p:spPr/>
        <p:txBody>
          <a:bodyPr/>
          <a:lstStyle/>
          <a:p>
            <a:r>
              <a:rPr lang="en-US" dirty="0" smtClean="0"/>
              <a:t>Students liked…</a:t>
            </a:r>
          </a:p>
          <a:p>
            <a:pPr lvl="1"/>
            <a:r>
              <a:rPr lang="en-US" dirty="0" smtClean="0"/>
              <a:t>A narrowed focus on important material</a:t>
            </a:r>
          </a:p>
          <a:p>
            <a:pPr lvl="1"/>
            <a:r>
              <a:rPr lang="en-US" dirty="0" smtClean="0"/>
              <a:t>A source of accountability</a:t>
            </a:r>
          </a:p>
          <a:p>
            <a:r>
              <a:rPr lang="en-US" dirty="0" smtClean="0"/>
              <a:t>Students disliked…</a:t>
            </a:r>
          </a:p>
          <a:p>
            <a:pPr lvl="1"/>
            <a:r>
              <a:rPr lang="en-US" dirty="0" smtClean="0"/>
              <a:t>Being “tested on something you have barely been taught”</a:t>
            </a:r>
          </a:p>
          <a:p>
            <a:pPr lvl="1"/>
            <a:r>
              <a:rPr lang="en-US" dirty="0" smtClean="0"/>
              <a:t>Convenience of merely looking up answers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21</a:t>
            </a:fld>
            <a:endParaRPr lang="en-US"/>
          </a:p>
        </p:txBody>
      </p:sp>
    </p:spTree>
    <p:extLst>
      <p:ext uri="{BB962C8B-B14F-4D97-AF65-F5344CB8AC3E}">
        <p14:creationId xmlns:p14="http://schemas.microsoft.com/office/powerpoint/2010/main" val="30462591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and videos</a:t>
            </a:r>
            <a:endParaRPr lang="en-US" dirty="0"/>
          </a:p>
        </p:txBody>
      </p:sp>
      <p:sp>
        <p:nvSpPr>
          <p:cNvPr id="3" name="Content Placeholder 2"/>
          <p:cNvSpPr>
            <a:spLocks noGrp="1"/>
          </p:cNvSpPr>
          <p:nvPr>
            <p:ph idx="1"/>
          </p:nvPr>
        </p:nvSpPr>
        <p:spPr/>
        <p:txBody>
          <a:bodyPr>
            <a:normAutofit lnSpcReduction="10000"/>
          </a:bodyPr>
          <a:lstStyle/>
          <a:p>
            <a:r>
              <a:rPr lang="en-US" dirty="0"/>
              <a:t>“The most helpful for me was reading the book before class…the videos were not helpful to me, and I honestly quit watching them after </a:t>
            </a:r>
            <a:r>
              <a:rPr lang="en-US" dirty="0" smtClean="0"/>
              <a:t>about </a:t>
            </a:r>
            <a:r>
              <a:rPr lang="en-US" dirty="0"/>
              <a:t>three weeks,” </a:t>
            </a:r>
            <a:endParaRPr lang="en-US" dirty="0" smtClean="0"/>
          </a:p>
          <a:p>
            <a:r>
              <a:rPr lang="en-US" dirty="0"/>
              <a:t>“Reading is always least preferred, but that’s just how it is because it makes me fall asleep… Videos of programming and how to make sample code has [sic] been very helpful.” </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22</a:t>
            </a:fld>
            <a:endParaRPr lang="en-US"/>
          </a:p>
        </p:txBody>
      </p:sp>
    </p:spTree>
    <p:extLst>
      <p:ext uri="{BB962C8B-B14F-4D97-AF65-F5344CB8AC3E}">
        <p14:creationId xmlns:p14="http://schemas.microsoft.com/office/powerpoint/2010/main" val="16262057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a:t>
            </a:r>
            <a:endParaRPr lang="en-US" dirty="0"/>
          </a:p>
        </p:txBody>
      </p:sp>
      <p:sp>
        <p:nvSpPr>
          <p:cNvPr id="3" name="Content Placeholder 2"/>
          <p:cNvSpPr>
            <a:spLocks noGrp="1"/>
          </p:cNvSpPr>
          <p:nvPr>
            <p:ph idx="1"/>
          </p:nvPr>
        </p:nvSpPr>
        <p:spPr/>
        <p:txBody>
          <a:bodyPr/>
          <a:lstStyle/>
          <a:p>
            <a:r>
              <a:rPr lang="en-US" dirty="0" smtClean="0"/>
              <a:t>Students liked…</a:t>
            </a:r>
          </a:p>
          <a:p>
            <a:pPr lvl="1"/>
            <a:r>
              <a:rPr lang="en-US" dirty="0" smtClean="0"/>
              <a:t>Quickly finding answers in the text</a:t>
            </a:r>
          </a:p>
          <a:p>
            <a:pPr lvl="1"/>
            <a:r>
              <a:rPr lang="en-US" dirty="0" smtClean="0"/>
              <a:t>Moving at their own pace</a:t>
            </a:r>
          </a:p>
          <a:p>
            <a:r>
              <a:rPr lang="en-US" dirty="0" smtClean="0"/>
              <a:t>Students disliked…</a:t>
            </a:r>
          </a:p>
          <a:p>
            <a:pPr lvl="1"/>
            <a:r>
              <a:rPr lang="en-US" dirty="0" smtClean="0"/>
              <a:t>Quantity of material</a:t>
            </a:r>
          </a:p>
          <a:p>
            <a:pPr lvl="1"/>
            <a:r>
              <a:rPr lang="en-US" dirty="0" smtClean="0"/>
              <a:t>Irrelevant reading sections</a:t>
            </a:r>
          </a:p>
          <a:p>
            <a:pPr lvl="1"/>
            <a:r>
              <a:rPr lang="en-US" dirty="0" smtClean="0"/>
              <a:t>Quality of the book</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23</a:t>
            </a:fld>
            <a:endParaRPr lang="en-US"/>
          </a:p>
        </p:txBody>
      </p:sp>
    </p:spTree>
    <p:extLst>
      <p:ext uri="{BB962C8B-B14F-4D97-AF65-F5344CB8AC3E}">
        <p14:creationId xmlns:p14="http://schemas.microsoft.com/office/powerpoint/2010/main" val="6024616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a:t>
            </a:r>
            <a:endParaRPr lang="en-US" dirty="0"/>
          </a:p>
        </p:txBody>
      </p:sp>
      <p:sp>
        <p:nvSpPr>
          <p:cNvPr id="3" name="Content Placeholder 2"/>
          <p:cNvSpPr>
            <a:spLocks noGrp="1"/>
          </p:cNvSpPr>
          <p:nvPr>
            <p:ph idx="1"/>
          </p:nvPr>
        </p:nvSpPr>
        <p:spPr/>
        <p:txBody>
          <a:bodyPr/>
          <a:lstStyle/>
          <a:p>
            <a:r>
              <a:rPr lang="en-US" dirty="0" smtClean="0"/>
              <a:t>Students liked…</a:t>
            </a:r>
          </a:p>
          <a:p>
            <a:pPr lvl="1"/>
            <a:r>
              <a:rPr lang="en-US" dirty="0" smtClean="0"/>
              <a:t>Clear descriptions of the material</a:t>
            </a:r>
          </a:p>
          <a:p>
            <a:pPr lvl="1"/>
            <a:r>
              <a:rPr lang="en-US" dirty="0" smtClean="0"/>
              <a:t>Focus on “visual” learning</a:t>
            </a:r>
          </a:p>
          <a:p>
            <a:r>
              <a:rPr lang="en-US" dirty="0" smtClean="0"/>
              <a:t>Students disliked…</a:t>
            </a:r>
          </a:p>
          <a:p>
            <a:pPr lvl="1"/>
            <a:r>
              <a:rPr lang="en-US" dirty="0" smtClean="0"/>
              <a:t>Length</a:t>
            </a:r>
          </a:p>
          <a:p>
            <a:pPr lvl="1"/>
            <a:r>
              <a:rPr lang="en-US" dirty="0" smtClean="0"/>
              <a:t>Redundancy/pace</a:t>
            </a:r>
          </a:p>
          <a:p>
            <a:pPr lvl="1"/>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24</a:t>
            </a:fld>
            <a:endParaRPr lang="en-US"/>
          </a:p>
        </p:txBody>
      </p:sp>
    </p:spTree>
    <p:extLst>
      <p:ext uri="{BB962C8B-B14F-4D97-AF65-F5344CB8AC3E}">
        <p14:creationId xmlns:p14="http://schemas.microsoft.com/office/powerpoint/2010/main" val="12065556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and tutorials</a:t>
            </a:r>
            <a:endParaRPr lang="en-US" dirty="0"/>
          </a:p>
        </p:txBody>
      </p:sp>
      <p:sp>
        <p:nvSpPr>
          <p:cNvPr id="3" name="Content Placeholder 2"/>
          <p:cNvSpPr>
            <a:spLocks noGrp="1"/>
          </p:cNvSpPr>
          <p:nvPr>
            <p:ph idx="1"/>
          </p:nvPr>
        </p:nvSpPr>
        <p:spPr/>
        <p:txBody>
          <a:bodyPr/>
          <a:lstStyle/>
          <a:p>
            <a:r>
              <a:rPr lang="en-US" dirty="0" smtClean="0"/>
              <a:t>Relatively few mentions</a:t>
            </a:r>
          </a:p>
          <a:p>
            <a:r>
              <a:rPr lang="en-US" dirty="0"/>
              <a:t>“All the completing tutorials and working problems pre-assignments have been the most helpful styles to me because it made me actually want to do the pre-assignments and gave me material to look back on later that I could actually use as guidance and a helpful tool.” </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25</a:t>
            </a:fld>
            <a:endParaRPr lang="en-US"/>
          </a:p>
        </p:txBody>
      </p:sp>
    </p:spTree>
    <p:extLst>
      <p:ext uri="{BB962C8B-B14F-4D97-AF65-F5344CB8AC3E}">
        <p14:creationId xmlns:p14="http://schemas.microsoft.com/office/powerpoint/2010/main" val="18093907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correlation</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26</a:t>
            </a:fld>
            <a:endParaRPr lang="en-US"/>
          </a:p>
        </p:txBody>
      </p:sp>
      <p:graphicFrame>
        <p:nvGraphicFramePr>
          <p:cNvPr id="7" name="Chart 6"/>
          <p:cNvGraphicFramePr/>
          <p:nvPr>
            <p:extLst>
              <p:ext uri="{D42A27DB-BD31-4B8C-83A1-F6EECF244321}">
                <p14:modId xmlns:p14="http://schemas.microsoft.com/office/powerpoint/2010/main" val="591674349"/>
              </p:ext>
            </p:extLst>
          </p:nvPr>
        </p:nvGraphicFramePr>
        <p:xfrm>
          <a:off x="207236" y="2366224"/>
          <a:ext cx="4700603" cy="2906532"/>
        </p:xfrm>
        <a:graphic>
          <a:graphicData uri="http://schemas.openxmlformats.org/drawingml/2006/chart">
            <c:chart xmlns:c="http://schemas.openxmlformats.org/drawingml/2006/chart" xmlns:r="http://schemas.openxmlformats.org/officeDocument/2006/relationships" r:id="rId3"/>
          </a:graphicData>
        </a:graphic>
      </p:graphicFrame>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383" t="1145" r="8457" b="9472"/>
          <a:stretch/>
        </p:blipFill>
        <p:spPr bwMode="auto">
          <a:xfrm>
            <a:off x="4916247" y="2334005"/>
            <a:ext cx="3770553" cy="26677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2202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Well-accepted</a:t>
            </a:r>
            <a:endParaRPr lang="en-US" dirty="0"/>
          </a:p>
        </p:txBody>
      </p:sp>
      <p:sp>
        <p:nvSpPr>
          <p:cNvPr id="3" name="Content Placeholder 2"/>
          <p:cNvSpPr>
            <a:spLocks noGrp="1"/>
          </p:cNvSpPr>
          <p:nvPr>
            <p:ph idx="1"/>
          </p:nvPr>
        </p:nvSpPr>
        <p:spPr/>
        <p:txBody>
          <a:bodyPr/>
          <a:lstStyle/>
          <a:p>
            <a:r>
              <a:rPr lang="en-US" dirty="0" smtClean="0"/>
              <a:t>Only 1.3% of students found none of the preparation work helpful</a:t>
            </a:r>
          </a:p>
          <a:p>
            <a:endParaRPr lang="en-US" dirty="0" smtClean="0"/>
          </a:p>
          <a:p>
            <a:r>
              <a:rPr lang="en-US" dirty="0"/>
              <a:t>“there is just </a:t>
            </a:r>
            <a:r>
              <a:rPr lang="en-US" dirty="0" smtClean="0"/>
              <a:t>so </a:t>
            </a:r>
            <a:r>
              <a:rPr lang="en-US" dirty="0"/>
              <a:t>much work” </a:t>
            </a:r>
            <a:endParaRPr lang="en-US" dirty="0" smtClean="0"/>
          </a:p>
          <a:p>
            <a:r>
              <a:rPr lang="en-US" dirty="0"/>
              <a:t>“it was really easy… so they were </a:t>
            </a:r>
            <a:r>
              <a:rPr lang="en-US" dirty="0" smtClean="0"/>
              <a:t>useless”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27</a:t>
            </a:fld>
            <a:endParaRPr lang="en-US"/>
          </a:p>
        </p:txBody>
      </p:sp>
    </p:spTree>
    <p:extLst>
      <p:ext uri="{BB962C8B-B14F-4D97-AF65-F5344CB8AC3E}">
        <p14:creationId xmlns:p14="http://schemas.microsoft.com/office/powerpoint/2010/main" val="27930232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Attitude is critical!</a:t>
            </a:r>
            <a:endParaRPr lang="en-US" dirty="0"/>
          </a:p>
          <a:p>
            <a:pPr lvl="1"/>
            <a:r>
              <a:rPr lang="en-US" dirty="0" smtClean="0"/>
              <a:t>Must be firm</a:t>
            </a:r>
          </a:p>
          <a:p>
            <a:pPr lvl="1"/>
            <a:r>
              <a:rPr lang="en-US" dirty="0" smtClean="0"/>
              <a:t>Act as though it’s always been this way</a:t>
            </a:r>
          </a:p>
          <a:p>
            <a:pPr marL="457200" lvl="1" indent="0">
              <a:buNone/>
            </a:pPr>
            <a:endParaRPr lang="en-US" dirty="0" smtClean="0"/>
          </a:p>
          <a:p>
            <a:pPr marL="514350" indent="-514350">
              <a:buFont typeface="+mj-lt"/>
              <a:buAutoNum type="arabicPeriod" startAt="2"/>
            </a:pPr>
            <a:r>
              <a:rPr lang="en-US" dirty="0"/>
              <a:t>It is easy for the inverted classroom to overload the students.</a:t>
            </a:r>
          </a:p>
          <a:p>
            <a:pPr lvl="1"/>
            <a:r>
              <a:rPr lang="en-US" dirty="0"/>
              <a:t>Preparation + application is a lot!</a:t>
            </a:r>
          </a:p>
          <a:p>
            <a:pPr lvl="1"/>
            <a:r>
              <a:rPr lang="en-US" dirty="0"/>
              <a:t>Complete application in class</a:t>
            </a:r>
          </a:p>
          <a:p>
            <a:pPr lvl="1"/>
            <a:r>
              <a:rPr lang="en-US" dirty="0"/>
              <a:t>Quantity of preparation assignments</a:t>
            </a:r>
          </a:p>
          <a:p>
            <a:pPr lvl="1"/>
            <a:endParaRPr lang="en-US" dirty="0" smtClean="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28</a:t>
            </a:fld>
            <a:endParaRPr lang="en-US"/>
          </a:p>
        </p:txBody>
      </p:sp>
    </p:spTree>
    <p:extLst>
      <p:ext uri="{BB962C8B-B14F-4D97-AF65-F5344CB8AC3E}">
        <p14:creationId xmlns:p14="http://schemas.microsoft.com/office/powerpoint/2010/main" val="4036781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3"/>
            </a:pPr>
            <a:r>
              <a:rPr lang="en-US" dirty="0" smtClean="0"/>
              <a:t>Video length and format are important</a:t>
            </a:r>
          </a:p>
          <a:p>
            <a:pPr lvl="1"/>
            <a:r>
              <a:rPr lang="en-US" dirty="0" smtClean="0"/>
              <a:t>Under 15 minutes</a:t>
            </a:r>
          </a:p>
          <a:p>
            <a:pPr lvl="1"/>
            <a:r>
              <a:rPr lang="en-US" dirty="0" smtClean="0"/>
              <a:t>Introduction and outline presented elsewhere</a:t>
            </a:r>
          </a:p>
          <a:p>
            <a:pPr lvl="1"/>
            <a:r>
              <a:rPr lang="en-US" dirty="0" smtClean="0"/>
              <a:t>Watch redundancy</a:t>
            </a:r>
          </a:p>
          <a:p>
            <a:pPr marL="457200" lvl="1" indent="0">
              <a:buNone/>
            </a:pPr>
            <a:endParaRPr lang="en-US" dirty="0" smtClean="0"/>
          </a:p>
          <a:p>
            <a:pPr marL="514350" indent="-514350">
              <a:buFont typeface="+mj-lt"/>
              <a:buAutoNum type="arabicPeriod" startAt="3"/>
            </a:pPr>
            <a:r>
              <a:rPr lang="en-US" dirty="0" smtClean="0"/>
              <a:t>Reading needs to be relevant</a:t>
            </a:r>
            <a:endParaRPr lang="en-US" dirty="0"/>
          </a:p>
          <a:p>
            <a:pPr lvl="1"/>
            <a:r>
              <a:rPr lang="en-US" dirty="0" smtClean="0"/>
              <a:t>Do not let preparation work seem useless</a:t>
            </a:r>
          </a:p>
          <a:p>
            <a:pPr lvl="1"/>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29</a:t>
            </a:fld>
            <a:endParaRPr lang="en-US"/>
          </a:p>
        </p:txBody>
      </p:sp>
    </p:spTree>
    <p:extLst>
      <p:ext uri="{BB962C8B-B14F-4D97-AF65-F5344CB8AC3E}">
        <p14:creationId xmlns:p14="http://schemas.microsoft.com/office/powerpoint/2010/main" val="944247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flipped classroom?</a:t>
            </a:r>
            <a:endParaRPr lang="en-US" dirty="0"/>
          </a:p>
        </p:txBody>
      </p:sp>
      <p:sp>
        <p:nvSpPr>
          <p:cNvPr id="3" name="Content Placeholder 2"/>
          <p:cNvSpPr>
            <a:spLocks noGrp="1"/>
          </p:cNvSpPr>
          <p:nvPr>
            <p:ph idx="1"/>
          </p:nvPr>
        </p:nvSpPr>
        <p:spPr/>
        <p:txBody>
          <a:bodyPr/>
          <a:lstStyle/>
          <a:p>
            <a:r>
              <a:rPr lang="en-US" dirty="0" smtClean="0"/>
              <a:t>Better use of resources</a:t>
            </a:r>
          </a:p>
          <a:p>
            <a:pPr lvl="1"/>
            <a:r>
              <a:rPr lang="en-US" dirty="0" smtClean="0"/>
              <a:t>Time</a:t>
            </a:r>
          </a:p>
          <a:p>
            <a:pPr lvl="1"/>
            <a:r>
              <a:rPr lang="en-US" dirty="0" smtClean="0"/>
              <a:t>Instructional staff</a:t>
            </a:r>
          </a:p>
          <a:p>
            <a:r>
              <a:rPr lang="en-US" dirty="0" smtClean="0"/>
              <a:t>Life-long learning skills</a:t>
            </a:r>
          </a:p>
          <a:p>
            <a:r>
              <a:rPr lang="en-US" dirty="0" smtClean="0"/>
              <a:t>Fewer expectations in the first year</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3</a:t>
            </a:fld>
            <a:endParaRPr lang="en-US"/>
          </a:p>
        </p:txBody>
      </p:sp>
    </p:spTree>
    <p:extLst>
      <p:ext uri="{BB962C8B-B14F-4D97-AF65-F5344CB8AC3E}">
        <p14:creationId xmlns:p14="http://schemas.microsoft.com/office/powerpoint/2010/main" val="39725348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5"/>
            </a:pPr>
            <a:r>
              <a:rPr lang="en-US" dirty="0"/>
              <a:t>Students need to feel accountable</a:t>
            </a:r>
          </a:p>
          <a:p>
            <a:pPr lvl="1"/>
            <a:r>
              <a:rPr lang="en-US" dirty="0"/>
              <a:t>Evaluating preparation is key</a:t>
            </a:r>
          </a:p>
          <a:p>
            <a:pPr lvl="1"/>
            <a:r>
              <a:rPr lang="en-US" dirty="0"/>
              <a:t>Watch grading </a:t>
            </a:r>
            <a:r>
              <a:rPr lang="en-US" dirty="0" smtClean="0"/>
              <a:t>load</a:t>
            </a:r>
          </a:p>
          <a:p>
            <a:pPr lvl="1"/>
            <a:r>
              <a:rPr lang="en-US" dirty="0" smtClean="0"/>
              <a:t>Evaluation helps students focus their learning</a:t>
            </a:r>
            <a:endParaRPr lang="en-US" dirty="0"/>
          </a:p>
          <a:p>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30</a:t>
            </a:fld>
            <a:endParaRPr lang="en-US"/>
          </a:p>
        </p:txBody>
      </p:sp>
    </p:spTree>
    <p:extLst>
      <p:ext uri="{BB962C8B-B14F-4D97-AF65-F5344CB8AC3E}">
        <p14:creationId xmlns:p14="http://schemas.microsoft.com/office/powerpoint/2010/main" val="6891738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 spring semester</a:t>
            </a:r>
            <a:endParaRPr lang="en-US" dirty="0"/>
          </a:p>
        </p:txBody>
      </p:sp>
      <p:sp>
        <p:nvSpPr>
          <p:cNvPr id="3" name="Content Placeholder 2"/>
          <p:cNvSpPr>
            <a:spLocks noGrp="1"/>
          </p:cNvSpPr>
          <p:nvPr>
            <p:ph idx="1"/>
          </p:nvPr>
        </p:nvSpPr>
        <p:spPr/>
        <p:txBody>
          <a:bodyPr/>
          <a:lstStyle/>
          <a:p>
            <a:r>
              <a:rPr lang="en-US" dirty="0" smtClean="0"/>
              <a:t>Slightly different meeting schedule</a:t>
            </a:r>
          </a:p>
          <a:p>
            <a:r>
              <a:rPr lang="en-US" dirty="0" smtClean="0"/>
              <a:t>Graphics &amp; Design</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31</a:t>
            </a:fld>
            <a:endParaRPr lang="en-US"/>
          </a:p>
        </p:txBody>
      </p:sp>
      <p:pic>
        <p:nvPicPr>
          <p:cNvPr id="7" name="Picture 2" descr="C:\Users\Beth\Desktop\Robot Course\DSC0603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9336" y="2818609"/>
            <a:ext cx="5885329" cy="330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73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changed</a:t>
            </a:r>
            <a:endParaRPr lang="en-US" dirty="0"/>
          </a:p>
        </p:txBody>
      </p:sp>
      <p:sp>
        <p:nvSpPr>
          <p:cNvPr id="3" name="Content Placeholder 2"/>
          <p:cNvSpPr>
            <a:spLocks noGrp="1"/>
          </p:cNvSpPr>
          <p:nvPr>
            <p:ph idx="1"/>
          </p:nvPr>
        </p:nvSpPr>
        <p:spPr/>
        <p:txBody>
          <a:bodyPr/>
          <a:lstStyle/>
          <a:p>
            <a:r>
              <a:rPr lang="en-US" dirty="0" smtClean="0"/>
              <a:t>Reduced graphics workload</a:t>
            </a:r>
          </a:p>
          <a:p>
            <a:pPr lvl="1"/>
            <a:r>
              <a:rPr lang="en-US" dirty="0" smtClean="0"/>
              <a:t>Preparation</a:t>
            </a:r>
          </a:p>
          <a:p>
            <a:pPr lvl="1"/>
            <a:r>
              <a:rPr lang="en-US" dirty="0" smtClean="0"/>
              <a:t>Application</a:t>
            </a:r>
          </a:p>
          <a:p>
            <a:r>
              <a:rPr lang="en-US" dirty="0" smtClean="0"/>
              <a:t>Continued preparation through design project</a:t>
            </a:r>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32</a:t>
            </a:fld>
            <a:endParaRPr lang="en-US"/>
          </a:p>
        </p:txBody>
      </p:sp>
    </p:spTree>
    <p:extLst>
      <p:ext uri="{BB962C8B-B14F-4D97-AF65-F5344CB8AC3E}">
        <p14:creationId xmlns:p14="http://schemas.microsoft.com/office/powerpoint/2010/main" val="10121646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change</a:t>
            </a:r>
            <a:endParaRPr lang="en-US" dirty="0"/>
          </a:p>
        </p:txBody>
      </p:sp>
      <p:sp>
        <p:nvSpPr>
          <p:cNvPr id="3" name="Content Placeholder 2"/>
          <p:cNvSpPr>
            <a:spLocks noGrp="1"/>
          </p:cNvSpPr>
          <p:nvPr>
            <p:ph idx="1"/>
          </p:nvPr>
        </p:nvSpPr>
        <p:spPr/>
        <p:txBody>
          <a:bodyPr/>
          <a:lstStyle/>
          <a:p>
            <a:r>
              <a:rPr lang="en-US" dirty="0" smtClean="0"/>
              <a:t>Continue to shorten videos</a:t>
            </a:r>
          </a:p>
          <a:p>
            <a:pPr lvl="1"/>
            <a:r>
              <a:rPr lang="en-US" dirty="0" smtClean="0"/>
              <a:t>10-15 minutes</a:t>
            </a:r>
          </a:p>
          <a:p>
            <a:r>
              <a:rPr lang="en-US" dirty="0" smtClean="0"/>
              <a:t>More closely relate quiz questions to the day’s topic</a:t>
            </a:r>
          </a:p>
          <a:p>
            <a:r>
              <a:rPr lang="en-US" dirty="0" smtClean="0"/>
              <a:t>Optimize reading </a:t>
            </a:r>
          </a:p>
          <a:p>
            <a:r>
              <a:rPr lang="en-US" dirty="0" smtClean="0"/>
              <a:t>Improve enforcement of preparation work</a:t>
            </a:r>
          </a:p>
          <a:p>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33</a:t>
            </a:fld>
            <a:endParaRPr lang="en-US"/>
          </a:p>
        </p:txBody>
      </p:sp>
    </p:spTree>
    <p:extLst>
      <p:ext uri="{BB962C8B-B14F-4D97-AF65-F5344CB8AC3E}">
        <p14:creationId xmlns:p14="http://schemas.microsoft.com/office/powerpoint/2010/main" val="31743363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hlinkClick r:id="rId2"/>
              </a:rPr>
              <a:t>Morin.29@osu.edu</a:t>
            </a:r>
            <a:endParaRPr lang="en-US" dirty="0" smtClean="0"/>
          </a:p>
          <a:p>
            <a:endParaRPr lang="en-US" dirty="0"/>
          </a:p>
          <a:p>
            <a:r>
              <a:rPr lang="en-US" dirty="0" smtClean="0"/>
              <a:t>Thanks to</a:t>
            </a:r>
          </a:p>
          <a:p>
            <a:pPr lvl="1"/>
            <a:r>
              <a:rPr lang="en-US" dirty="0" smtClean="0"/>
              <a:t>Krista </a:t>
            </a:r>
            <a:r>
              <a:rPr lang="en-US" dirty="0" err="1" smtClean="0"/>
              <a:t>Kecskemety</a:t>
            </a:r>
            <a:endParaRPr lang="en-US" dirty="0" smtClean="0"/>
          </a:p>
          <a:p>
            <a:pPr lvl="1"/>
            <a:r>
              <a:rPr lang="en-US" dirty="0" smtClean="0"/>
              <a:t>Kathy Harper</a:t>
            </a:r>
          </a:p>
          <a:p>
            <a:pPr lvl="1"/>
            <a:r>
              <a:rPr lang="en-US" dirty="0" smtClean="0"/>
              <a:t>Paul </a:t>
            </a:r>
            <a:r>
              <a:rPr lang="en-US" dirty="0" err="1" smtClean="0"/>
              <a:t>Clingan</a:t>
            </a:r>
            <a:endParaRPr lang="en-US" dirty="0" smtClean="0"/>
          </a:p>
          <a:p>
            <a:pPr lvl="1"/>
            <a:r>
              <a:rPr lang="en-US" dirty="0" smtClean="0"/>
              <a:t>The rest of the FEH staff</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34</a:t>
            </a:fld>
            <a:endParaRPr lang="en-US"/>
          </a:p>
        </p:txBody>
      </p:sp>
      <p:pic>
        <p:nvPicPr>
          <p:cNvPr id="7170" name="Picture 2" descr="C:\Users\morin.29\AppData\Local\Microsoft\Windows\Temporary Internet Files\Content.IE5\DA93DYC4\MC9000787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1544638"/>
            <a:ext cx="1622425"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353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Fundamentals of Engineering for Honors</a:t>
            </a:r>
            <a:endParaRPr lang="en-US" dirty="0"/>
          </a:p>
        </p:txBody>
      </p:sp>
      <p:sp>
        <p:nvSpPr>
          <p:cNvPr id="3" name="Content Placeholder 2"/>
          <p:cNvSpPr>
            <a:spLocks noGrp="1"/>
          </p:cNvSpPr>
          <p:nvPr>
            <p:ph idx="1"/>
          </p:nvPr>
        </p:nvSpPr>
        <p:spPr/>
        <p:txBody>
          <a:bodyPr/>
          <a:lstStyle/>
          <a:p>
            <a:r>
              <a:rPr lang="en-US" dirty="0" smtClean="0"/>
              <a:t>~550 students this fall</a:t>
            </a:r>
          </a:p>
          <a:p>
            <a:r>
              <a:rPr lang="en-US" dirty="0" smtClean="0"/>
              <a:t>15 sections of 36 students each</a:t>
            </a:r>
          </a:p>
          <a:p>
            <a:r>
              <a:rPr lang="en-US" dirty="0" smtClean="0"/>
              <a:t>Course meets 4 times per week for 125 minutes</a:t>
            </a:r>
          </a:p>
          <a:p>
            <a:pPr lvl="1"/>
            <a:r>
              <a:rPr lang="en-US" dirty="0" smtClean="0"/>
              <a:t>3 class periods</a:t>
            </a:r>
          </a:p>
          <a:p>
            <a:pPr lvl="1"/>
            <a:r>
              <a:rPr lang="en-US" dirty="0" smtClean="0"/>
              <a:t>1 lab period</a:t>
            </a:r>
          </a:p>
          <a:p>
            <a:r>
              <a:rPr lang="en-US" dirty="0" smtClean="0"/>
              <a:t>First semester focuses on problem solving</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4</a:t>
            </a:fld>
            <a:endParaRPr lang="en-US"/>
          </a:p>
        </p:txBody>
      </p:sp>
    </p:spTree>
    <p:extLst>
      <p:ext uri="{BB962C8B-B14F-4D97-AF65-F5344CB8AC3E}">
        <p14:creationId xmlns:p14="http://schemas.microsoft.com/office/powerpoint/2010/main" val="15327696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classroom</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5</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422" y="1600200"/>
            <a:ext cx="678915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7216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classroom</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6</a:t>
            </a:fld>
            <a:endParaRPr lang="en-US"/>
          </a:p>
        </p:txBody>
      </p:sp>
      <p:pic>
        <p:nvPicPr>
          <p:cNvPr id="61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521" y="1600201"/>
            <a:ext cx="6860958"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1777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flipped format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44839297"/>
              </p:ext>
            </p:extLst>
          </p:nvPr>
        </p:nvGraphicFramePr>
        <p:xfrm>
          <a:off x="457200" y="2275318"/>
          <a:ext cx="8229600" cy="2230879"/>
        </p:xfrm>
        <a:graphic>
          <a:graphicData uri="http://schemas.openxmlformats.org/drawingml/2006/table">
            <a:tbl>
              <a:tblPr firstRow="1" bandRow="1">
                <a:tableStyleId>{5C22544A-7EE6-4342-B048-85BDC9FD1C3A}</a:tableStyleId>
              </a:tblPr>
              <a:tblGrid>
                <a:gridCol w="2743200"/>
                <a:gridCol w="2743200"/>
                <a:gridCol w="2743200"/>
              </a:tblGrid>
              <a:tr h="493520">
                <a:tc>
                  <a:txBody>
                    <a:bodyPr/>
                    <a:lstStyle/>
                    <a:p>
                      <a:r>
                        <a:rPr lang="en-US" dirty="0" smtClean="0"/>
                        <a:t>Before</a:t>
                      </a:r>
                      <a:r>
                        <a:rPr lang="en-US" baseline="0" dirty="0" smtClean="0"/>
                        <a:t> Class</a:t>
                      </a:r>
                      <a:endParaRPr lang="en-US" dirty="0"/>
                    </a:p>
                  </a:txBody>
                  <a:tcPr/>
                </a:tc>
                <a:tc>
                  <a:txBody>
                    <a:bodyPr/>
                    <a:lstStyle/>
                    <a:p>
                      <a:r>
                        <a:rPr lang="en-US" dirty="0" smtClean="0"/>
                        <a:t>During Class</a:t>
                      </a:r>
                      <a:endParaRPr lang="en-US" dirty="0"/>
                    </a:p>
                  </a:txBody>
                  <a:tcPr/>
                </a:tc>
                <a:tc>
                  <a:txBody>
                    <a:bodyPr/>
                    <a:lstStyle/>
                    <a:p>
                      <a:r>
                        <a:rPr lang="en-US" dirty="0" smtClean="0"/>
                        <a:t>After Class</a:t>
                      </a:r>
                      <a:endParaRPr lang="en-US" dirty="0"/>
                    </a:p>
                  </a:txBody>
                  <a:tcPr/>
                </a:tc>
              </a:tr>
              <a:tr h="1032973">
                <a:tc>
                  <a:txBody>
                    <a:bodyPr/>
                    <a:lstStyle/>
                    <a:p>
                      <a:r>
                        <a:rPr lang="en-US" dirty="0" smtClean="0"/>
                        <a:t>Preparation activity</a:t>
                      </a:r>
                    </a:p>
                    <a:p>
                      <a:endParaRPr lang="en-US" baseline="0" dirty="0" smtClean="0"/>
                    </a:p>
                    <a:p>
                      <a:r>
                        <a:rPr lang="en-US" baseline="0" dirty="0" smtClean="0"/>
                        <a:t>Evaluation</a:t>
                      </a:r>
                      <a:endParaRPr lang="en-US" dirty="0"/>
                    </a:p>
                  </a:txBody>
                  <a:tcPr/>
                </a:tc>
                <a:tc>
                  <a:txBody>
                    <a:bodyPr/>
                    <a:lstStyle/>
                    <a:p>
                      <a:r>
                        <a:rPr lang="en-US" dirty="0" smtClean="0"/>
                        <a:t>Short lecture</a:t>
                      </a:r>
                    </a:p>
                    <a:p>
                      <a:endParaRPr lang="en-US" dirty="0" smtClean="0"/>
                    </a:p>
                    <a:p>
                      <a:r>
                        <a:rPr lang="en-US" dirty="0" smtClean="0"/>
                        <a:t>Activities</a:t>
                      </a:r>
                    </a:p>
                    <a:p>
                      <a:endParaRPr lang="en-US" dirty="0" smtClean="0"/>
                    </a:p>
                    <a:p>
                      <a:r>
                        <a:rPr lang="en-US" dirty="0" smtClean="0"/>
                        <a:t>Application</a:t>
                      </a:r>
                      <a:r>
                        <a:rPr lang="en-US" baseline="0" dirty="0" smtClean="0"/>
                        <a:t> assignment(s)</a:t>
                      </a:r>
                      <a:endParaRPr lang="en-US" dirty="0"/>
                    </a:p>
                  </a:txBody>
                  <a:tcPr/>
                </a:tc>
                <a:tc>
                  <a:txBody>
                    <a:bodyPr/>
                    <a:lstStyle/>
                    <a:p>
                      <a:r>
                        <a:rPr lang="en-US" dirty="0" smtClean="0"/>
                        <a:t>Finish application assignment(s)</a:t>
                      </a:r>
                    </a:p>
                    <a:p>
                      <a:endParaRPr lang="en-US" dirty="0" smtClean="0"/>
                    </a:p>
                    <a:p>
                      <a:r>
                        <a:rPr lang="en-US" dirty="0" smtClean="0"/>
                        <a:t>Prepare</a:t>
                      </a:r>
                      <a:r>
                        <a:rPr lang="en-US" baseline="0" dirty="0" smtClean="0"/>
                        <a:t> for next class</a:t>
                      </a:r>
                      <a:endParaRPr lang="en-US" dirty="0"/>
                    </a:p>
                  </a:txBody>
                  <a:tcPr/>
                </a:tc>
              </a:tr>
            </a:tbl>
          </a:graphicData>
        </a:graphic>
      </p:graphicFrame>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7</a:t>
            </a:fld>
            <a:endParaRPr lang="en-US"/>
          </a:p>
        </p:txBody>
      </p:sp>
    </p:spTree>
    <p:extLst>
      <p:ext uri="{BB962C8B-B14F-4D97-AF65-F5344CB8AC3E}">
        <p14:creationId xmlns:p14="http://schemas.microsoft.com/office/powerpoint/2010/main" val="38571623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Activities</a:t>
            </a:r>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616" y="1758966"/>
            <a:ext cx="4122563" cy="356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Brace 7"/>
          <p:cNvSpPr/>
          <p:nvPr/>
        </p:nvSpPr>
        <p:spPr>
          <a:xfrm>
            <a:off x="3248826" y="4307080"/>
            <a:ext cx="827518" cy="948584"/>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1230595" y="3657987"/>
            <a:ext cx="2295258" cy="2246769"/>
          </a:xfrm>
          <a:prstGeom prst="rect">
            <a:avLst/>
          </a:prstGeom>
          <a:noFill/>
        </p:spPr>
        <p:txBody>
          <a:bodyPr wrap="square" rtlCol="0">
            <a:spAutoFit/>
          </a:bodyPr>
          <a:lstStyle/>
          <a:p>
            <a:r>
              <a:rPr lang="en-US" sz="2800" dirty="0" smtClean="0"/>
              <a:t>Videos</a:t>
            </a:r>
          </a:p>
          <a:p>
            <a:r>
              <a:rPr lang="en-US" sz="2800" dirty="0" smtClean="0"/>
              <a:t>Reading</a:t>
            </a:r>
          </a:p>
          <a:p>
            <a:r>
              <a:rPr lang="en-US" sz="2800" dirty="0" smtClean="0"/>
              <a:t>Quizzes</a:t>
            </a:r>
          </a:p>
          <a:p>
            <a:r>
              <a:rPr lang="en-US" sz="2800" dirty="0" smtClean="0"/>
              <a:t>Exercises</a:t>
            </a:r>
          </a:p>
          <a:p>
            <a:r>
              <a:rPr lang="en-US" sz="2800" dirty="0" smtClean="0"/>
              <a:t>Tutorials</a:t>
            </a:r>
          </a:p>
        </p:txBody>
      </p:sp>
      <p:sp>
        <p:nvSpPr>
          <p:cNvPr id="13" name="TextBox 12"/>
          <p:cNvSpPr txBox="1"/>
          <p:nvPr/>
        </p:nvSpPr>
        <p:spPr>
          <a:xfrm>
            <a:off x="5478244" y="5449438"/>
            <a:ext cx="1565305" cy="261610"/>
          </a:xfrm>
          <a:prstGeom prst="rect">
            <a:avLst/>
          </a:prstGeom>
          <a:noFill/>
        </p:spPr>
        <p:txBody>
          <a:bodyPr wrap="square" rtlCol="0">
            <a:spAutoFit/>
          </a:bodyPr>
          <a:lstStyle/>
          <a:p>
            <a:pPr algn="ctr"/>
            <a:r>
              <a:rPr lang="en-US" sz="1100" dirty="0" smtClean="0"/>
              <a:t>www.odu.edu</a:t>
            </a:r>
            <a:endParaRPr lang="en-US" sz="1100" dirty="0"/>
          </a:p>
        </p:txBody>
      </p:sp>
    </p:spTree>
    <p:extLst>
      <p:ext uri="{BB962C8B-B14F-4D97-AF65-F5344CB8AC3E}">
        <p14:creationId xmlns:p14="http://schemas.microsoft.com/office/powerpoint/2010/main" val="30836238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3/9/2013</a:t>
            </a:r>
            <a:endParaRPr lang="en-US"/>
          </a:p>
        </p:txBody>
      </p:sp>
      <p:sp>
        <p:nvSpPr>
          <p:cNvPr id="5" name="Footer Placeholder 4"/>
          <p:cNvSpPr>
            <a:spLocks noGrp="1"/>
          </p:cNvSpPr>
          <p:nvPr>
            <p:ph type="ftr" sz="quarter" idx="11"/>
          </p:nvPr>
        </p:nvSpPr>
        <p:spPr/>
        <p:txBody>
          <a:bodyPr/>
          <a:lstStyle/>
          <a:p>
            <a:r>
              <a:rPr lang="en-US" smtClean="0"/>
              <a:t>Flipped Classroom</a:t>
            </a:r>
            <a:endParaRPr lang="en-US"/>
          </a:p>
        </p:txBody>
      </p:sp>
      <p:sp>
        <p:nvSpPr>
          <p:cNvPr id="6" name="Slide Number Placeholder 5"/>
          <p:cNvSpPr>
            <a:spLocks noGrp="1"/>
          </p:cNvSpPr>
          <p:nvPr>
            <p:ph type="sldNum" sz="quarter" idx="12"/>
          </p:nvPr>
        </p:nvSpPr>
        <p:spPr/>
        <p:txBody>
          <a:bodyPr/>
          <a:lstStyle/>
          <a:p>
            <a:fld id="{61B7C134-EDE9-EC4F-BC2B-460586B5077B}" type="slidenum">
              <a:rPr lang="en-US" smtClean="0"/>
              <a:t>9</a:t>
            </a:fld>
            <a:endParaRPr lang="en-US"/>
          </a:p>
        </p:txBody>
      </p:sp>
      <p:pic>
        <p:nvPicPr>
          <p:cNvPr id="7" name="MAT_Repetition_VIDEO.wmv">
            <a:hlinkClick r:id="" action="ppaction://media"/>
          </p:cNvPr>
          <p:cNvPicPr>
            <a:picLocks noChangeAspect="1"/>
          </p:cNvPicPr>
          <p:nvPr>
            <a:videoFile r:link="rId1"/>
            <p:extLst>
              <p:ext uri="{DAA4B4D4-6D71-4841-9C94-3DE7FCFB9230}">
                <p14:media xmlns:p14="http://schemas.microsoft.com/office/powerpoint/2010/main" r:embed="rId2">
                  <p14:trim st="176032.832" end="773013.7487999999"/>
                </p14:media>
              </p:ext>
            </p:extLst>
          </p:nvPr>
        </p:nvPicPr>
        <p:blipFill>
          <a:blip r:embed="rId4"/>
          <a:stretch>
            <a:fillRect/>
          </a:stretch>
        </p:blipFill>
        <p:spPr>
          <a:xfrm>
            <a:off x="457199" y="1600200"/>
            <a:ext cx="8080049" cy="4545027"/>
          </a:xfrm>
          <a:prstGeom prst="rect">
            <a:avLst/>
          </a:prstGeom>
        </p:spPr>
      </p:pic>
    </p:spTree>
    <p:extLst>
      <p:ext uri="{BB962C8B-B14F-4D97-AF65-F5344CB8AC3E}">
        <p14:creationId xmlns:p14="http://schemas.microsoft.com/office/powerpoint/2010/main" val="367674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EEIC 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EEIC 16x9</Template>
  <TotalTime>409</TotalTime>
  <Words>1255</Words>
  <Application>Microsoft Macintosh PowerPoint</Application>
  <PresentationFormat>On-screen Show (4:3)</PresentationFormat>
  <Paragraphs>288</Paragraphs>
  <Slides>34</Slides>
  <Notes>1</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EEIC 16x9</vt:lpstr>
      <vt:lpstr>The Flipped Classroom, Part II</vt:lpstr>
      <vt:lpstr>Outline</vt:lpstr>
      <vt:lpstr>Why the flipped classroom?</vt:lpstr>
      <vt:lpstr>Fundamentals of Engineering for Honors</vt:lpstr>
      <vt:lpstr>The classroom</vt:lpstr>
      <vt:lpstr>The classroom</vt:lpstr>
      <vt:lpstr>The flipped format</vt:lpstr>
      <vt:lpstr>Preparation Activities</vt:lpstr>
      <vt:lpstr>Videos</vt:lpstr>
      <vt:lpstr>Sample Quiz Questions</vt:lpstr>
      <vt:lpstr>Application Activities</vt:lpstr>
      <vt:lpstr>Activities: Spaghetti &amp; Marshmallows</vt:lpstr>
      <vt:lpstr>Problems</vt:lpstr>
      <vt:lpstr>Evaluating the changes</vt:lpstr>
      <vt:lpstr>Final Exam Performance</vt:lpstr>
      <vt:lpstr>Preparation and Application</vt:lpstr>
      <vt:lpstr>PowerPoint Presentation</vt:lpstr>
      <vt:lpstr>Student Feedback</vt:lpstr>
      <vt:lpstr>Preferred preparation activities</vt:lpstr>
      <vt:lpstr>Surprise: Quizzes scored the best</vt:lpstr>
      <vt:lpstr>Quizzes</vt:lpstr>
      <vt:lpstr>Reading and videos</vt:lpstr>
      <vt:lpstr>Reading</vt:lpstr>
      <vt:lpstr>Videos</vt:lpstr>
      <vt:lpstr>Problems and tutorials</vt:lpstr>
      <vt:lpstr>Possible correlation</vt:lpstr>
      <vt:lpstr>Well-accepted</vt:lpstr>
      <vt:lpstr>What we learned</vt:lpstr>
      <vt:lpstr>What we learned</vt:lpstr>
      <vt:lpstr>What we learned</vt:lpstr>
      <vt:lpstr>Moving forward: spring semester</vt:lpstr>
      <vt:lpstr>What we changed</vt:lpstr>
      <vt:lpstr>What we will change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Flipped Classroom, Part II</dc:title>
  <dc:creator>College of Engineering</dc:creator>
  <cp:lastModifiedBy>Brooke Morin</cp:lastModifiedBy>
  <cp:revision>19</cp:revision>
  <dcterms:created xsi:type="dcterms:W3CDTF">2013-03-08T15:52:07Z</dcterms:created>
  <dcterms:modified xsi:type="dcterms:W3CDTF">2013-03-09T02:09:58Z</dcterms:modified>
</cp:coreProperties>
</file>