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0" r:id="rId2"/>
    <p:sldId id="282" r:id="rId3"/>
    <p:sldId id="261" r:id="rId4"/>
    <p:sldId id="266" r:id="rId5"/>
    <p:sldId id="278" r:id="rId6"/>
    <p:sldId id="283" r:id="rId7"/>
    <p:sldId id="279" r:id="rId8"/>
    <p:sldId id="284" r:id="rId9"/>
  </p:sldIdLst>
  <p:sldSz cx="9144000" cy="6858000" type="screen4x3"/>
  <p:notesSz cx="7019925" cy="9305925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86" autoAdjust="0"/>
    <p:restoredTop sz="94654" autoAdjust="0"/>
  </p:normalViewPr>
  <p:slideViewPr>
    <p:cSldViewPr>
      <p:cViewPr varScale="1">
        <p:scale>
          <a:sx n="100" d="100"/>
          <a:sy n="100" d="100"/>
        </p:scale>
        <p:origin x="78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5E91CCB-56FC-4B1F-9AE4-6E28EB13D0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74379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333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993" y="4420315"/>
            <a:ext cx="5615940" cy="418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C2941CC-9900-4E59-B470-28BDCC541D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17738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958" indent="-29152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6089" indent="-23321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2524" indent="-23321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8959" indent="-23321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5395" indent="-2332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1830" indent="-2332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8266" indent="-2332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4701" indent="-2332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52F0C9-5AD4-49AB-A4A6-201C19B680DA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958" indent="-29152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6089" indent="-23321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2524" indent="-23321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8959" indent="-23321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5395" indent="-2332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1830" indent="-2332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8266" indent="-2332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4701" indent="-2332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093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EC676-959F-4544-B96B-873BEADF55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701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AF6C7-96CA-4787-AC82-E9A77B49B8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876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FE9B1-A43B-4634-9649-D089E556A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85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2F303-758C-4FB5-80A0-9AE1477FD6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747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292F0-87F4-4ACD-B257-0529FAA9FE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777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7264A-E4AE-466A-B484-E7E2DFC0AC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39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05496-6377-4D67-9740-D0F70B478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33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8B32C-3A95-4AEA-9130-2E251FD352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10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70A49-AE71-4B15-9305-5A3345BA17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85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076B5-D90A-4153-B50D-2199BE461A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22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1D175-5D14-421A-97D7-9DE705E53C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68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296F220-DB0B-47EC-9C01-9E94D68384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8" descr="forUC01red_9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5925"/>
            <a:ext cx="91440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914400"/>
            <a:ext cx="7315200" cy="1524000"/>
          </a:xfrm>
        </p:spPr>
        <p:txBody>
          <a:bodyPr/>
          <a:lstStyle/>
          <a:p>
            <a:r>
              <a:rPr lang="en-US" altLang="en-US" b="1" smtClean="0"/>
              <a:t> </a:t>
            </a:r>
            <a:r>
              <a:rPr lang="en-US" altLang="en-US" sz="3600" b="1" smtClean="0"/>
              <a:t>Tools for the Flipped Classroom</a:t>
            </a:r>
            <a:r>
              <a:rPr lang="en-US" altLang="en-US" sz="3600" smtClean="0"/>
              <a:t/>
            </a:r>
            <a:br>
              <a:rPr lang="en-US" altLang="en-US" sz="3600" smtClean="0"/>
            </a:br>
            <a:endParaRPr lang="en-US" altLang="en-US" sz="36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209800"/>
            <a:ext cx="6400800" cy="29718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Darwin R. Church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University of Cincinnati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Clermont College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"/>
            <a:ext cx="7620000" cy="9144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What is a Flipped classroom</a:t>
            </a:r>
            <a:r>
              <a:rPr lang="en-US" altLang="en-US" sz="3600" smtClean="0"/>
              <a:t>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00200"/>
            <a:ext cx="7848600" cy="3962400"/>
          </a:xfrm>
        </p:spPr>
        <p:txBody>
          <a:bodyPr/>
          <a:lstStyle/>
          <a:p>
            <a:pPr algn="l"/>
            <a:r>
              <a:rPr lang="en-US" altLang="en-US" u="sng" smtClean="0"/>
              <a:t>Out-of class</a:t>
            </a:r>
            <a:r>
              <a:rPr lang="en-US" altLang="en-US" smtClean="0"/>
              <a:t> (before class):  </a:t>
            </a:r>
          </a:p>
          <a:p>
            <a:pPr algn="l"/>
            <a:r>
              <a:rPr lang="en-US" altLang="en-US" smtClean="0"/>
              <a:t>watch a video, do a concept introduction, or a preparatory activity</a:t>
            </a:r>
          </a:p>
          <a:p>
            <a:pPr algn="l"/>
            <a:endParaRPr lang="en-US" altLang="en-US" sz="2000" smtClean="0"/>
          </a:p>
          <a:p>
            <a:pPr algn="l"/>
            <a:r>
              <a:rPr lang="en-US" altLang="en-US" u="sng" smtClean="0"/>
              <a:t>In-class</a:t>
            </a:r>
            <a:r>
              <a:rPr lang="en-US" altLang="en-US" smtClean="0"/>
              <a:t>:  </a:t>
            </a:r>
          </a:p>
          <a:p>
            <a:pPr algn="l"/>
            <a:r>
              <a:rPr lang="en-US" altLang="en-US" smtClean="0"/>
              <a:t>do active learning exercises, concept 	       reinforcement, or application activity</a:t>
            </a:r>
          </a:p>
          <a:p>
            <a:pPr algn="l">
              <a:spcBef>
                <a:spcPct val="0"/>
              </a:spcBef>
            </a:pPr>
            <a:endParaRPr lang="en-US" altLang="en-US" smtClean="0"/>
          </a:p>
          <a:p>
            <a:pPr algn="l">
              <a:spcBef>
                <a:spcPct val="0"/>
              </a:spcBef>
            </a:pPr>
            <a:endParaRPr lang="en-US" altLang="en-US" smtClean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1143000"/>
            <a:ext cx="6172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04800"/>
            <a:ext cx="7620000" cy="762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Background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62100" y="1600200"/>
            <a:ext cx="6172200" cy="3810000"/>
          </a:xfrm>
        </p:spPr>
        <p:txBody>
          <a:bodyPr/>
          <a:lstStyle/>
          <a:p>
            <a:pPr>
              <a:tabLst>
                <a:tab pos="685800" algn="l"/>
              </a:tabLst>
            </a:pPr>
            <a:r>
              <a:rPr lang="en-US" altLang="en-US" dirty="0"/>
              <a:t>Jing – screen capture</a:t>
            </a:r>
          </a:p>
          <a:p>
            <a:pPr>
              <a:tabLst>
                <a:tab pos="685800" algn="l"/>
              </a:tabLst>
            </a:pPr>
            <a:r>
              <a:rPr lang="en-US" altLang="en-US" dirty="0" smtClean="0"/>
              <a:t>Voice-over </a:t>
            </a:r>
            <a:r>
              <a:rPr lang="en-US" altLang="en-US" dirty="0" smtClean="0"/>
              <a:t>PPT</a:t>
            </a:r>
          </a:p>
          <a:p>
            <a:pPr>
              <a:tabLst>
                <a:tab pos="685800" algn="l"/>
              </a:tabLst>
            </a:pPr>
            <a:r>
              <a:rPr lang="en-US" altLang="en-US" dirty="0"/>
              <a:t>Wacom tablet</a:t>
            </a:r>
          </a:p>
          <a:p>
            <a:pPr>
              <a:tabLst>
                <a:tab pos="685800" algn="l"/>
              </a:tabLst>
            </a:pPr>
            <a:r>
              <a:rPr lang="en-US" altLang="en-US" dirty="0" err="1"/>
              <a:t>Smartpen</a:t>
            </a:r>
            <a:endParaRPr lang="en-US" altLang="en-US" dirty="0"/>
          </a:p>
          <a:p>
            <a:pPr>
              <a:tabLst>
                <a:tab pos="685800" algn="l"/>
              </a:tabLst>
            </a:pPr>
            <a:r>
              <a:rPr lang="en-US" altLang="en-US" dirty="0" err="1" smtClean="0"/>
              <a:t>Smartboard</a:t>
            </a:r>
            <a:endParaRPr lang="en-US" altLang="en-US" dirty="0" smtClean="0"/>
          </a:p>
          <a:p>
            <a:pPr>
              <a:tabLst>
                <a:tab pos="685800" algn="l"/>
              </a:tabLst>
            </a:pPr>
            <a:r>
              <a:rPr lang="en-US" altLang="en-US" dirty="0" smtClean="0"/>
              <a:t>Screencast-O-</a:t>
            </a:r>
            <a:r>
              <a:rPr lang="en-US" altLang="en-US" dirty="0" err="1" smtClean="0"/>
              <a:t>Matic</a:t>
            </a:r>
            <a:endParaRPr lang="en-US" altLang="en-US" dirty="0" smtClean="0">
              <a:cs typeface="Times New Roman" panose="02020603050405020304" pitchFamily="18" charset="0"/>
            </a:endParaRPr>
          </a:p>
          <a:p>
            <a:pPr eaLnBrk="1" hangingPunct="1">
              <a:tabLst>
                <a:tab pos="685800" algn="l"/>
              </a:tabLst>
            </a:pPr>
            <a:endParaRPr lang="en-US" alt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314700" y="1062038"/>
            <a:ext cx="2667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81000"/>
            <a:ext cx="7391400" cy="762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Tools for the Flipped Classroom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8077200" cy="3962400"/>
          </a:xfrm>
        </p:spPr>
        <p:txBody>
          <a:bodyPr/>
          <a:lstStyle/>
          <a:p>
            <a:pPr algn="l" eaLnBrk="1" hangingPunct="1"/>
            <a:r>
              <a:rPr lang="en-US" altLang="en-US" smtClean="0"/>
              <a:t>Screencast-O-Matic with Touchscreen Computer</a:t>
            </a:r>
          </a:p>
          <a:p>
            <a:pPr algn="l" eaLnBrk="1" hangingPunct="1"/>
            <a:endParaRPr lang="en-US" altLang="en-US" smtClean="0"/>
          </a:p>
          <a:p>
            <a:pPr algn="l" eaLnBrk="1" hangingPunct="1"/>
            <a:r>
              <a:rPr lang="en-US" altLang="en-US" smtClean="0"/>
              <a:t>Smartpen	</a:t>
            </a:r>
            <a:r>
              <a:rPr lang="en-US" altLang="en-US" sz="2800" smtClean="0"/>
              <a:t>			</a:t>
            </a:r>
          </a:p>
          <a:p>
            <a:pPr algn="l" eaLnBrk="1" hangingPunct="1"/>
            <a:endParaRPr lang="en-US" altLang="en-US" sz="2800" smtClean="0"/>
          </a:p>
          <a:p>
            <a:pPr algn="l" eaLnBrk="1" hangingPunct="1">
              <a:buFontTx/>
              <a:buChar char="•"/>
            </a:pPr>
            <a:endParaRPr lang="en-US" altLang="en-US" smtClean="0"/>
          </a:p>
          <a:p>
            <a:pPr algn="l" eaLnBrk="1" hangingPunct="1"/>
            <a:endParaRPr lang="en-US" altLang="en-US" sz="2000" smtClean="0"/>
          </a:p>
          <a:p>
            <a:pPr algn="l" eaLnBrk="1" hangingPunct="1"/>
            <a:r>
              <a:rPr lang="en-US" altLang="en-US" smtClean="0"/>
              <a:t> </a:t>
            </a:r>
          </a:p>
          <a:p>
            <a:pPr algn="l">
              <a:spcBef>
                <a:spcPct val="0"/>
              </a:spcBef>
            </a:pPr>
            <a:endParaRPr lang="en-US" altLang="en-US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066800" y="1143000"/>
            <a:ext cx="7010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7" name="Picture 8" descr="http://uk.coolest-gadgets.com/wp-content/uploads/2009/04/livescri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3429000"/>
            <a:ext cx="1905000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6575" y="304800"/>
            <a:ext cx="8010525" cy="9906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Screencast-O-Matic</a:t>
            </a:r>
            <a:r>
              <a:rPr lang="en-US" altLang="en-US" sz="360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7225" y="1524000"/>
            <a:ext cx="7769225" cy="3810000"/>
          </a:xfrm>
        </p:spPr>
        <p:txBody>
          <a:bodyPr/>
          <a:lstStyle/>
          <a:p>
            <a:pPr algn="l">
              <a:spcBef>
                <a:spcPts val="1200"/>
              </a:spcBef>
              <a:defRPr/>
            </a:pPr>
            <a:r>
              <a:rPr lang="en-US" altLang="en-US" sz="2800" dirty="0" smtClean="0"/>
              <a:t>1.  Screen capture recording software</a:t>
            </a:r>
          </a:p>
          <a:p>
            <a:pPr marL="514350" indent="-514350" algn="l">
              <a:spcBef>
                <a:spcPts val="600"/>
              </a:spcBef>
              <a:buFontTx/>
              <a:buAutoNum type="arabicPeriod" startAt="2"/>
              <a:defRPr/>
            </a:pPr>
            <a:r>
              <a:rPr lang="en-US" altLang="en-US" sz="2800" dirty="0" smtClean="0"/>
              <a:t>Can record just the screen or the screen and a webcam</a:t>
            </a:r>
          </a:p>
          <a:p>
            <a:pPr marL="514350" indent="-514350" algn="l">
              <a:spcBef>
                <a:spcPts val="1200"/>
              </a:spcBef>
              <a:buFontTx/>
              <a:buAutoNum type="arabicPeriod" startAt="3"/>
              <a:defRPr/>
            </a:pPr>
            <a:r>
              <a:rPr lang="en-US" altLang="en-US" sz="2800" dirty="0" smtClean="0"/>
              <a:t>Can </a:t>
            </a:r>
            <a:r>
              <a:rPr lang="en-US" altLang="en-US" sz="2800" dirty="0"/>
              <a:t>publish </a:t>
            </a:r>
            <a:r>
              <a:rPr lang="en-US" altLang="en-US" sz="2800" dirty="0" smtClean="0"/>
              <a:t>the video to </a:t>
            </a:r>
            <a:r>
              <a:rPr lang="en-US" altLang="en-US" sz="2800" dirty="0"/>
              <a:t>YouTube </a:t>
            </a:r>
            <a:r>
              <a:rPr lang="en-US" altLang="en-US" sz="2800" dirty="0" smtClean="0"/>
              <a:t>HD or make an MP4 file.</a:t>
            </a:r>
          </a:p>
          <a:p>
            <a:pPr algn="l">
              <a:spcBef>
                <a:spcPts val="1200"/>
              </a:spcBef>
              <a:defRPr/>
            </a:pPr>
            <a:r>
              <a:rPr lang="en-US" altLang="en-US" sz="2800" dirty="0" smtClean="0"/>
              <a:t>4.  Free </a:t>
            </a:r>
            <a:r>
              <a:rPr lang="en-US" altLang="en-US" sz="2800" dirty="0"/>
              <a:t>version: 15 minute recording limit </a:t>
            </a:r>
            <a:endParaRPr lang="en-US" altLang="en-US" sz="2800" dirty="0" smtClean="0"/>
          </a:p>
          <a:p>
            <a:pPr algn="l">
              <a:spcBef>
                <a:spcPts val="1200"/>
              </a:spcBef>
              <a:defRPr/>
            </a:pPr>
            <a:r>
              <a:rPr lang="en-US" altLang="en-US" sz="2800" dirty="0" smtClean="0"/>
              <a:t>5.  $15/</a:t>
            </a:r>
            <a:r>
              <a:rPr lang="en-US" altLang="en-US" sz="2800" dirty="0" err="1" smtClean="0"/>
              <a:t>yr</a:t>
            </a:r>
            <a:r>
              <a:rPr lang="en-US" altLang="en-US" sz="2800" dirty="0" smtClean="0"/>
              <a:t> Pro version</a:t>
            </a:r>
          </a:p>
          <a:p>
            <a:pPr algn="l" eaLnBrk="1" hangingPunct="1">
              <a:defRPr/>
            </a:pPr>
            <a:endParaRPr lang="en-US" altLang="en-US" sz="2800" dirty="0" smtClean="0"/>
          </a:p>
          <a:p>
            <a:pPr algn="l" eaLnBrk="1" hangingPunct="1">
              <a:defRPr/>
            </a:pPr>
            <a:endParaRPr lang="en-US" altLang="en-US" sz="2800" dirty="0" smtClean="0"/>
          </a:p>
          <a:p>
            <a:pPr algn="l" eaLnBrk="1" hangingPunct="1">
              <a:defRPr/>
            </a:pPr>
            <a:endParaRPr lang="en-US" altLang="en-US" sz="2800" dirty="0" smtClean="0"/>
          </a:p>
          <a:p>
            <a:pPr algn="l" eaLnBrk="1" hangingPunct="1">
              <a:defRPr/>
            </a:pPr>
            <a:endParaRPr lang="en-US" altLang="en-US" sz="2000" dirty="0" smtClean="0"/>
          </a:p>
          <a:p>
            <a:pPr algn="l" eaLnBrk="1" hangingPunct="1">
              <a:defRPr/>
            </a:pPr>
            <a:r>
              <a:rPr lang="en-US" altLang="en-US" dirty="0" smtClean="0"/>
              <a:t> </a:t>
            </a:r>
          </a:p>
          <a:p>
            <a:pPr algn="l">
              <a:spcBef>
                <a:spcPct val="0"/>
              </a:spcBef>
              <a:defRPr/>
            </a:pPr>
            <a:endParaRPr lang="en-US" alt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362200" y="1143000"/>
            <a:ext cx="4267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8010525" cy="762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Pros and Cons: Screencast-O-Matic</a:t>
            </a:r>
            <a:r>
              <a:rPr lang="en-US" altLang="en-US" sz="3600" smtClean="0"/>
              <a:t> </a:t>
            </a:r>
            <a:endParaRPr lang="en-US" altLang="en-US" sz="3600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199" y="1085850"/>
            <a:ext cx="8162925" cy="4495800"/>
          </a:xfrm>
        </p:spPr>
        <p:txBody>
          <a:bodyPr/>
          <a:lstStyle/>
          <a:p>
            <a:pPr algn="l">
              <a:defRPr/>
            </a:pPr>
            <a:r>
              <a:rPr lang="en-US" altLang="en-US" sz="2800" u="sng" dirty="0" smtClean="0"/>
              <a:t>Pros</a:t>
            </a:r>
            <a:r>
              <a:rPr lang="en-US" altLang="en-US" sz="2800" dirty="0" smtClean="0"/>
              <a:t>:</a:t>
            </a:r>
          </a:p>
          <a:p>
            <a:pPr marL="514350" indent="-514350" algn="l">
              <a:buFontTx/>
              <a:buAutoNum type="arabicPeriod"/>
              <a:defRPr/>
            </a:pPr>
            <a:r>
              <a:rPr lang="en-US" altLang="en-US" sz="2800" dirty="0" smtClean="0"/>
              <a:t>It has audio and video.</a:t>
            </a:r>
          </a:p>
          <a:p>
            <a:pPr marL="514350" indent="-514350" algn="l">
              <a:buFontTx/>
              <a:buAutoNum type="arabicPeriod" startAt="2"/>
              <a:defRPr/>
            </a:pPr>
            <a:r>
              <a:rPr lang="en-US" altLang="en-US" sz="2800" dirty="0" smtClean="0"/>
              <a:t>With a touch screen computer, you can write on the PPT slide with a </a:t>
            </a:r>
            <a:r>
              <a:rPr lang="en-US" altLang="en-US" sz="2800" dirty="0" smtClean="0"/>
              <a:t>stylus.  The video shows the writing as it is done, not all at once. </a:t>
            </a:r>
            <a:endParaRPr lang="en-US" altLang="en-US" sz="2800" dirty="0" smtClean="0"/>
          </a:p>
          <a:p>
            <a:pPr algn="l">
              <a:defRPr/>
            </a:pPr>
            <a:r>
              <a:rPr lang="en-US" altLang="en-US" sz="2800" dirty="0" smtClean="0"/>
              <a:t>3.  It is free.</a:t>
            </a:r>
          </a:p>
          <a:p>
            <a:pPr algn="l">
              <a:spcBef>
                <a:spcPts val="1800"/>
              </a:spcBef>
              <a:defRPr/>
            </a:pPr>
            <a:r>
              <a:rPr lang="en-US" altLang="en-US" sz="2800" u="sng" dirty="0" smtClean="0"/>
              <a:t>Cons</a:t>
            </a:r>
            <a:r>
              <a:rPr lang="en-US" altLang="en-US" sz="2800" dirty="0" smtClean="0"/>
              <a:t>:</a:t>
            </a:r>
          </a:p>
          <a:p>
            <a:pPr marL="514350" indent="-514350" algn="l">
              <a:buFontTx/>
              <a:buAutoNum type="arabicPeriod"/>
              <a:defRPr/>
            </a:pPr>
            <a:r>
              <a:rPr lang="en-US" altLang="en-US" sz="2800" dirty="0" smtClean="0"/>
              <a:t>The videos sometimes stop playing.</a:t>
            </a:r>
          </a:p>
          <a:p>
            <a:pPr marL="514350" indent="-514350" algn="l">
              <a:buFontTx/>
              <a:buAutoNum type="arabicPeriod" startAt="2"/>
              <a:defRPr/>
            </a:pPr>
            <a:r>
              <a:rPr lang="en-US" altLang="en-US" sz="2800" dirty="0" smtClean="0"/>
              <a:t>The videos did not work with Internet Explorer.</a:t>
            </a:r>
          </a:p>
          <a:p>
            <a:pPr algn="l" eaLnBrk="1" hangingPunct="1">
              <a:defRPr/>
            </a:pPr>
            <a:endParaRPr lang="en-US" altLang="en-US" sz="2800" dirty="0" smtClean="0"/>
          </a:p>
          <a:p>
            <a:pPr algn="l" eaLnBrk="1" hangingPunct="1">
              <a:defRPr/>
            </a:pPr>
            <a:endParaRPr lang="en-US" altLang="en-US" sz="2800" dirty="0" smtClean="0"/>
          </a:p>
          <a:p>
            <a:pPr algn="l" eaLnBrk="1" hangingPunct="1">
              <a:defRPr/>
            </a:pPr>
            <a:endParaRPr lang="en-US" altLang="en-US" sz="2800" dirty="0" smtClean="0"/>
          </a:p>
          <a:p>
            <a:pPr algn="l" eaLnBrk="1" hangingPunct="1">
              <a:defRPr/>
            </a:pPr>
            <a:endParaRPr lang="en-US" altLang="en-US" sz="2000" dirty="0" smtClean="0"/>
          </a:p>
          <a:p>
            <a:pPr algn="l" eaLnBrk="1" hangingPunct="1">
              <a:defRPr/>
            </a:pPr>
            <a:r>
              <a:rPr lang="en-US" altLang="en-US" dirty="0" smtClean="0"/>
              <a:t> </a:t>
            </a:r>
          </a:p>
          <a:p>
            <a:pPr algn="l">
              <a:spcBef>
                <a:spcPct val="0"/>
              </a:spcBef>
              <a:defRPr/>
            </a:pPr>
            <a:endParaRPr lang="en-US" alt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990600"/>
            <a:ext cx="7772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04800"/>
            <a:ext cx="7391400" cy="762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Smartpen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447800"/>
            <a:ext cx="8153400" cy="2667000"/>
          </a:xfrm>
        </p:spPr>
        <p:txBody>
          <a:bodyPr/>
          <a:lstStyle/>
          <a:p>
            <a:pPr marL="514350" indent="-514350" algn="l">
              <a:spcBef>
                <a:spcPts val="6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en-US" sz="2800" dirty="0" smtClean="0"/>
              <a:t>It </a:t>
            </a:r>
            <a:r>
              <a:rPr lang="en-US" altLang="en-US" sz="2800" dirty="0" smtClean="0"/>
              <a:t>has </a:t>
            </a:r>
            <a:r>
              <a:rPr lang="en-US" altLang="en-US" sz="2800" dirty="0" smtClean="0"/>
              <a:t>a microphone and camera </a:t>
            </a:r>
            <a:r>
              <a:rPr lang="en-US" altLang="en-US" sz="2800" dirty="0" smtClean="0"/>
              <a:t>to </a:t>
            </a:r>
            <a:r>
              <a:rPr lang="en-US" altLang="en-US" sz="2800" dirty="0" smtClean="0"/>
              <a:t>record audio and video.</a:t>
            </a:r>
          </a:p>
          <a:p>
            <a:pPr algn="l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800" dirty="0" smtClean="0"/>
              <a:t>2.  The </a:t>
            </a:r>
            <a:r>
              <a:rPr lang="en-US" altLang="en-US" sz="2800" dirty="0" err="1" smtClean="0"/>
              <a:t>pencast</a:t>
            </a:r>
            <a:r>
              <a:rPr lang="en-US" altLang="en-US" sz="2800" dirty="0" smtClean="0"/>
              <a:t> can be saved as a pdf.</a:t>
            </a:r>
            <a:endParaRPr lang="en-US" altLang="en-US" sz="2800" dirty="0"/>
          </a:p>
          <a:p>
            <a:pPr algn="l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800" dirty="0" smtClean="0"/>
              <a:t>3.  The </a:t>
            </a:r>
            <a:r>
              <a:rPr lang="en-US" altLang="en-US" sz="2800" dirty="0"/>
              <a:t>Echo </a:t>
            </a:r>
            <a:r>
              <a:rPr lang="en-US" altLang="en-US" sz="2800" dirty="0" smtClean="0"/>
              <a:t>pen costs about $120 at Livescribe. </a:t>
            </a:r>
            <a:endParaRPr lang="en-US" altLang="en-US" sz="2600" dirty="0" smtClean="0"/>
          </a:p>
          <a:p>
            <a:pPr algn="l" eaLnBrk="1" hangingPunct="1">
              <a:defRPr/>
            </a:pPr>
            <a:endParaRPr lang="en-US" altLang="en-US" sz="20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505200" y="990600"/>
            <a:ext cx="2057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8010525" cy="762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Pros and Cons: Smartpen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371600"/>
            <a:ext cx="8162925" cy="4343400"/>
          </a:xfrm>
        </p:spPr>
        <p:txBody>
          <a:bodyPr/>
          <a:lstStyle/>
          <a:p>
            <a:pPr algn="l">
              <a:defRPr/>
            </a:pPr>
            <a:r>
              <a:rPr lang="en-US" altLang="en-US" sz="2800" u="sng" dirty="0" smtClean="0"/>
              <a:t>Pros</a:t>
            </a:r>
            <a:r>
              <a:rPr lang="en-US" altLang="en-US" sz="2800" dirty="0" smtClean="0"/>
              <a:t>:</a:t>
            </a:r>
          </a:p>
          <a:p>
            <a:pPr marL="514350" indent="-514350" algn="l">
              <a:buFontTx/>
              <a:buAutoNum type="arabicPeriod"/>
              <a:defRPr/>
            </a:pPr>
            <a:r>
              <a:rPr lang="en-US" altLang="en-US" sz="2800" dirty="0" smtClean="0"/>
              <a:t>It has audio, video, and allows you to write. </a:t>
            </a:r>
          </a:p>
          <a:p>
            <a:pPr marL="514350" indent="-514350" algn="l">
              <a:buFontTx/>
              <a:buAutoNum type="arabicPeriod" startAt="2"/>
              <a:defRPr/>
            </a:pPr>
            <a:r>
              <a:rPr lang="en-US" altLang="en-US" sz="2800" dirty="0" smtClean="0"/>
              <a:t>It can be used as a recorder only.</a:t>
            </a:r>
          </a:p>
          <a:p>
            <a:pPr algn="l">
              <a:defRPr/>
            </a:pPr>
            <a:endParaRPr lang="en-US" altLang="en-US" sz="2800" dirty="0" smtClean="0"/>
          </a:p>
          <a:p>
            <a:pPr algn="l">
              <a:defRPr/>
            </a:pPr>
            <a:r>
              <a:rPr lang="en-US" altLang="en-US" sz="2800" u="sng" dirty="0" smtClean="0"/>
              <a:t>Cons</a:t>
            </a:r>
            <a:r>
              <a:rPr lang="en-US" altLang="en-US" sz="2800" dirty="0" smtClean="0"/>
              <a:t>:</a:t>
            </a:r>
          </a:p>
          <a:p>
            <a:pPr marL="514350" indent="-514350" algn="l">
              <a:buFontTx/>
              <a:buAutoNum type="arabicPeriod"/>
              <a:defRPr/>
            </a:pPr>
            <a:r>
              <a:rPr lang="en-US" altLang="en-US" sz="2800" dirty="0" smtClean="0"/>
              <a:t>The pen screen lasts about three years.</a:t>
            </a:r>
          </a:p>
          <a:p>
            <a:pPr algn="l">
              <a:defRPr/>
            </a:pPr>
            <a:r>
              <a:rPr lang="en-US" altLang="en-US" sz="2800" dirty="0" smtClean="0"/>
              <a:t>2.  Special paper is required.</a:t>
            </a:r>
          </a:p>
          <a:p>
            <a:pPr algn="l" eaLnBrk="1" hangingPunct="1">
              <a:defRPr/>
            </a:pPr>
            <a:endParaRPr lang="en-US" altLang="en-US" sz="2800" dirty="0" smtClean="0"/>
          </a:p>
          <a:p>
            <a:pPr algn="l" eaLnBrk="1" hangingPunct="1">
              <a:defRPr/>
            </a:pPr>
            <a:endParaRPr lang="en-US" altLang="en-US" sz="2800" dirty="0" smtClean="0"/>
          </a:p>
          <a:p>
            <a:pPr algn="l" eaLnBrk="1" hangingPunct="1">
              <a:defRPr/>
            </a:pPr>
            <a:endParaRPr lang="en-US" altLang="en-US" sz="2800" dirty="0" smtClean="0"/>
          </a:p>
          <a:p>
            <a:pPr algn="l" eaLnBrk="1" hangingPunct="1">
              <a:defRPr/>
            </a:pPr>
            <a:endParaRPr lang="en-US" altLang="en-US" sz="2000" dirty="0" smtClean="0"/>
          </a:p>
          <a:p>
            <a:pPr algn="l" eaLnBrk="1" hangingPunct="1">
              <a:defRPr/>
            </a:pPr>
            <a:r>
              <a:rPr lang="en-US" altLang="en-US" dirty="0" smtClean="0"/>
              <a:t> </a:t>
            </a:r>
          </a:p>
          <a:p>
            <a:pPr algn="l">
              <a:spcBef>
                <a:spcPct val="0"/>
              </a:spcBef>
              <a:defRPr/>
            </a:pPr>
            <a:endParaRPr lang="en-US" alt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752600" y="990600"/>
            <a:ext cx="55626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5"/>
  <p:tag name="TPOS" val="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260</Words>
  <Application>Microsoft Office PowerPoint</Application>
  <PresentationFormat>On-screen Show (4:3)</PresentationFormat>
  <Paragraphs>70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 Tools for the Flipped Classroom </vt:lpstr>
      <vt:lpstr>What is a Flipped classroom?</vt:lpstr>
      <vt:lpstr>Background</vt:lpstr>
      <vt:lpstr>Tools for the Flipped Classroom</vt:lpstr>
      <vt:lpstr>Screencast-O-Matic </vt:lpstr>
      <vt:lpstr>Pros and Cons: Screencast-O-Matic </vt:lpstr>
      <vt:lpstr>Smartpen</vt:lpstr>
      <vt:lpstr>Pros and Cons: Smartpen</vt:lpstr>
    </vt:vector>
  </TitlesOfParts>
  <Company>University of Cincinnati, uc.edu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Darwin R Church</dc:creator>
  <cp:lastModifiedBy>Darwin R Church</cp:lastModifiedBy>
  <cp:revision>91</cp:revision>
  <cp:lastPrinted>2014-10-08T16:04:49Z</cp:lastPrinted>
  <dcterms:created xsi:type="dcterms:W3CDTF">2007-07-19T21:04:34Z</dcterms:created>
  <dcterms:modified xsi:type="dcterms:W3CDTF">2014-10-08T16:07:44Z</dcterms:modified>
</cp:coreProperties>
</file>