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4" r:id="rId2"/>
  </p:sldMasterIdLst>
  <p:notesMasterIdLst>
    <p:notesMasterId r:id="rId21"/>
  </p:notesMasterIdLst>
  <p:handoutMasterIdLst>
    <p:handoutMasterId r:id="rId22"/>
  </p:handoutMasterIdLst>
  <p:sldIdLst>
    <p:sldId id="269" r:id="rId3"/>
    <p:sldId id="270" r:id="rId4"/>
    <p:sldId id="257" r:id="rId5"/>
    <p:sldId id="277" r:id="rId6"/>
    <p:sldId id="258" r:id="rId7"/>
    <p:sldId id="274" r:id="rId8"/>
    <p:sldId id="276" r:id="rId9"/>
    <p:sldId id="273" r:id="rId10"/>
    <p:sldId id="275" r:id="rId11"/>
    <p:sldId id="278" r:id="rId12"/>
    <p:sldId id="279" r:id="rId13"/>
    <p:sldId id="280" r:id="rId14"/>
    <p:sldId id="281" r:id="rId15"/>
    <p:sldId id="282" r:id="rId16"/>
    <p:sldId id="283" r:id="rId17"/>
    <p:sldId id="266" r:id="rId18"/>
    <p:sldId id="284" r:id="rId19"/>
    <p:sldId id="271"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Arial"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Arial"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Arial"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Herzog"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7" autoAdjust="0"/>
  </p:normalViewPr>
  <p:slideViewPr>
    <p:cSldViewPr>
      <p:cViewPr varScale="1">
        <p:scale>
          <a:sx n="70" d="100"/>
          <a:sy n="70" d="100"/>
        </p:scale>
        <p:origin x="-1386" y="-90"/>
      </p:cViewPr>
      <p:guideLst>
        <p:guide orient="horz" pos="1536"/>
        <p:guide pos="960"/>
      </p:guideLst>
    </p:cSldViewPr>
  </p:slideViewPr>
  <p:notesTextViewPr>
    <p:cViewPr>
      <p:scale>
        <a:sx n="100" d="100"/>
        <a:sy n="100" d="100"/>
      </p:scale>
      <p:origin x="0" y="0"/>
    </p:cViewPr>
  </p:notesTextViewPr>
  <p:sorterViewPr>
    <p:cViewPr>
      <p:scale>
        <a:sx n="100" d="100"/>
        <a:sy n="100" d="100"/>
      </p:scale>
      <p:origin x="0" y="183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My%20Documents\TEACHING\Copy%20of%20Grades%20Phys%202001%20FAll%202013%20full%20data%2010%2014%202013%20v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Algebra based Physics,  Exam 1, Fall 2013</a:t>
            </a:r>
          </a:p>
        </c:rich>
      </c:tx>
      <c:layout/>
      <c:overlay val="0"/>
    </c:title>
    <c:autoTitleDeleted val="0"/>
    <c:plotArea>
      <c:layout/>
      <c:scatterChart>
        <c:scatterStyle val="lineMarker"/>
        <c:varyColors val="0"/>
        <c:ser>
          <c:idx val="0"/>
          <c:order val="0"/>
          <c:tx>
            <c:strRef>
              <c:f>'EXAM 1 Examine'!$AG$1</c:f>
              <c:strCache>
                <c:ptCount val="1"/>
                <c:pt idx="0">
                  <c:v>Final Score </c:v>
                </c:pt>
              </c:strCache>
            </c:strRef>
          </c:tx>
          <c:spPr>
            <a:ln w="28575">
              <a:noFill/>
            </a:ln>
          </c:spPr>
          <c:xVal>
            <c:numRef>
              <c:f>'EXAM 1 Examine'!$AF$2:$AF$25</c:f>
              <c:numCache>
                <c:formatCode>General</c:formatCode>
                <c:ptCount val="24"/>
                <c:pt idx="0">
                  <c:v>22</c:v>
                </c:pt>
                <c:pt idx="1">
                  <c:v>16</c:v>
                </c:pt>
                <c:pt idx="2">
                  <c:v>23.333333333333329</c:v>
                </c:pt>
                <c:pt idx="3">
                  <c:v>31.333333333333339</c:v>
                </c:pt>
                <c:pt idx="4">
                  <c:v>28</c:v>
                </c:pt>
                <c:pt idx="5">
                  <c:v>29.333333333333332</c:v>
                </c:pt>
                <c:pt idx="6">
                  <c:v>38</c:v>
                </c:pt>
                <c:pt idx="7">
                  <c:v>39.333333333333336</c:v>
                </c:pt>
                <c:pt idx="8">
                  <c:v>56.666666666666664</c:v>
                </c:pt>
                <c:pt idx="9">
                  <c:v>54.666666666666664</c:v>
                </c:pt>
                <c:pt idx="10">
                  <c:v>66</c:v>
                </c:pt>
                <c:pt idx="11">
                  <c:v>66.666666666666671</c:v>
                </c:pt>
                <c:pt idx="12">
                  <c:v>62.666666666666664</c:v>
                </c:pt>
                <c:pt idx="13">
                  <c:v>69.999999999999986</c:v>
                </c:pt>
                <c:pt idx="14">
                  <c:v>68.000000000000014</c:v>
                </c:pt>
                <c:pt idx="15">
                  <c:v>70.666666666666671</c:v>
                </c:pt>
                <c:pt idx="16">
                  <c:v>73.999999999999986</c:v>
                </c:pt>
                <c:pt idx="17">
                  <c:v>80</c:v>
                </c:pt>
                <c:pt idx="18">
                  <c:v>76.666666666666657</c:v>
                </c:pt>
                <c:pt idx="19">
                  <c:v>83.333333333333343</c:v>
                </c:pt>
                <c:pt idx="20">
                  <c:v>88</c:v>
                </c:pt>
                <c:pt idx="21">
                  <c:v>93.333333333333329</c:v>
                </c:pt>
                <c:pt idx="22">
                  <c:v>95.333333333333329</c:v>
                </c:pt>
                <c:pt idx="23">
                  <c:v>100</c:v>
                </c:pt>
              </c:numCache>
            </c:numRef>
          </c:xVal>
          <c:yVal>
            <c:numRef>
              <c:f>'EXAM 1 Examine'!$AG$2:$AG$25</c:f>
              <c:numCache>
                <c:formatCode>General</c:formatCode>
                <c:ptCount val="24"/>
                <c:pt idx="0">
                  <c:v>31</c:v>
                </c:pt>
                <c:pt idx="1">
                  <c:v>31.65</c:v>
                </c:pt>
                <c:pt idx="2">
                  <c:v>33.799999999999997</c:v>
                </c:pt>
                <c:pt idx="3">
                  <c:v>36.450000000000003</c:v>
                </c:pt>
                <c:pt idx="4">
                  <c:v>37.75</c:v>
                </c:pt>
                <c:pt idx="5">
                  <c:v>42.85</c:v>
                </c:pt>
                <c:pt idx="6">
                  <c:v>47.6</c:v>
                </c:pt>
                <c:pt idx="7">
                  <c:v>50.85</c:v>
                </c:pt>
                <c:pt idx="8">
                  <c:v>61.45</c:v>
                </c:pt>
                <c:pt idx="9">
                  <c:v>62.7</c:v>
                </c:pt>
                <c:pt idx="10">
                  <c:v>67</c:v>
                </c:pt>
                <c:pt idx="11">
                  <c:v>68.400000000000006</c:v>
                </c:pt>
                <c:pt idx="12">
                  <c:v>68.8</c:v>
                </c:pt>
                <c:pt idx="13">
                  <c:v>74.099999999999994</c:v>
                </c:pt>
                <c:pt idx="14">
                  <c:v>74.400000000000006</c:v>
                </c:pt>
                <c:pt idx="15">
                  <c:v>76</c:v>
                </c:pt>
                <c:pt idx="16">
                  <c:v>77.599999999999994</c:v>
                </c:pt>
                <c:pt idx="17">
                  <c:v>80.95</c:v>
                </c:pt>
                <c:pt idx="18">
                  <c:v>81.099999999999994</c:v>
                </c:pt>
                <c:pt idx="19">
                  <c:v>86.4</c:v>
                </c:pt>
                <c:pt idx="20">
                  <c:v>87.5</c:v>
                </c:pt>
                <c:pt idx="21">
                  <c:v>93.5</c:v>
                </c:pt>
                <c:pt idx="22">
                  <c:v>93.95</c:v>
                </c:pt>
                <c:pt idx="23">
                  <c:v>99.85</c:v>
                </c:pt>
              </c:numCache>
            </c:numRef>
          </c:yVal>
          <c:smooth val="0"/>
        </c:ser>
        <c:dLbls>
          <c:showLegendKey val="0"/>
          <c:showVal val="0"/>
          <c:showCatName val="0"/>
          <c:showSerName val="0"/>
          <c:showPercent val="0"/>
          <c:showBubbleSize val="0"/>
        </c:dLbls>
        <c:axId val="94391680"/>
        <c:axId val="94392256"/>
      </c:scatterChart>
      <c:valAx>
        <c:axId val="94391680"/>
        <c:scaling>
          <c:orientation val="minMax"/>
        </c:scaling>
        <c:delete val="0"/>
        <c:axPos val="b"/>
        <c:majorGridlines/>
        <c:title>
          <c:tx>
            <c:rich>
              <a:bodyPr/>
              <a:lstStyle/>
              <a:p>
                <a:pPr>
                  <a:defRPr sz="1800"/>
                </a:pPr>
                <a:r>
                  <a:rPr lang="en-US" sz="1800"/>
                  <a:t>Exam Grade without Problem Solving Questions</a:t>
                </a:r>
              </a:p>
            </c:rich>
          </c:tx>
          <c:layout/>
          <c:overlay val="0"/>
        </c:title>
        <c:numFmt formatCode="General" sourceLinked="1"/>
        <c:majorTickMark val="out"/>
        <c:minorTickMark val="none"/>
        <c:tickLblPos val="nextTo"/>
        <c:txPr>
          <a:bodyPr/>
          <a:lstStyle/>
          <a:p>
            <a:pPr>
              <a:defRPr sz="1400"/>
            </a:pPr>
            <a:endParaRPr lang="en-US"/>
          </a:p>
        </c:txPr>
        <c:crossAx val="94392256"/>
        <c:crosses val="autoZero"/>
        <c:crossBetween val="midCat"/>
      </c:valAx>
      <c:valAx>
        <c:axId val="94392256"/>
        <c:scaling>
          <c:orientation val="minMax"/>
        </c:scaling>
        <c:delete val="0"/>
        <c:axPos val="l"/>
        <c:majorGridlines/>
        <c:title>
          <c:tx>
            <c:rich>
              <a:bodyPr rot="-5400000" vert="horz"/>
              <a:lstStyle/>
              <a:p>
                <a:pPr>
                  <a:defRPr sz="1600"/>
                </a:pPr>
                <a:r>
                  <a:rPr lang="en-US" sz="1600"/>
                  <a:t>Exam Grade with Problem Solving Questions</a:t>
                </a:r>
              </a:p>
            </c:rich>
          </c:tx>
          <c:layout/>
          <c:overlay val="0"/>
        </c:title>
        <c:numFmt formatCode="General" sourceLinked="1"/>
        <c:majorTickMark val="out"/>
        <c:minorTickMark val="none"/>
        <c:tickLblPos val="nextTo"/>
        <c:txPr>
          <a:bodyPr/>
          <a:lstStyle/>
          <a:p>
            <a:pPr>
              <a:defRPr sz="1200"/>
            </a:pPr>
            <a:endParaRPr lang="en-US"/>
          </a:p>
        </c:txPr>
        <c:crossAx val="94391680"/>
        <c:crosses val="autoZero"/>
        <c:crossBetween val="midCat"/>
      </c:valAx>
    </c:plotArea>
    <c:plotVisOnly val="1"/>
    <c:dispBlanksAs val="gap"/>
    <c:showDLblsOverMax val="0"/>
  </c:chart>
  <c:spPr>
    <a:solidFill>
      <a:schemeClr val="bg1"/>
    </a:solid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0.09438</cdr:x>
      <cdr:y>0.22119</cdr:y>
    </cdr:from>
    <cdr:to>
      <cdr:x>0.82265</cdr:x>
      <cdr:y>0.87118</cdr:y>
    </cdr:to>
    <cdr:cxnSp macro="">
      <cdr:nvCxnSpPr>
        <cdr:cNvPr id="3" name="Straight Connector 2"/>
        <cdr:cNvCxnSpPr/>
      </cdr:nvCxnSpPr>
      <cdr:spPr>
        <a:xfrm xmlns:a="http://schemas.openxmlformats.org/drawingml/2006/main" flipV="1">
          <a:off x="818173" y="1392116"/>
          <a:ext cx="6313365" cy="409086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6C12D07C-2421-4F13-A7C8-F83C7544A018}" type="slidenum">
              <a:rPr lang="en-US"/>
              <a:pPr/>
              <a:t>‹#›</a:t>
            </a:fld>
            <a:endParaRPr lang="en-US"/>
          </a:p>
        </p:txBody>
      </p:sp>
    </p:spTree>
    <p:extLst>
      <p:ext uri="{BB962C8B-B14F-4D97-AF65-F5344CB8AC3E}">
        <p14:creationId xmlns:p14="http://schemas.microsoft.com/office/powerpoint/2010/main" val="3807288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D59347EB-D0A6-425F-B586-86A3DFAA458C}" type="slidenum">
              <a:rPr lang="en-US"/>
              <a:pPr/>
              <a:t>‹#›</a:t>
            </a:fld>
            <a:endParaRPr lang="en-US"/>
          </a:p>
        </p:txBody>
      </p:sp>
    </p:spTree>
    <p:extLst>
      <p:ext uri="{BB962C8B-B14F-4D97-AF65-F5344CB8AC3E}">
        <p14:creationId xmlns:p14="http://schemas.microsoft.com/office/powerpoint/2010/main" val="8731543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92D2CF-A01B-4515-8B40-3DC34258267A}" type="slidenum">
              <a:rPr lang="en-US" smtClean="0">
                <a:solidFill>
                  <a:prstClr val="black"/>
                </a:solidFill>
              </a: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635" name="Picture 11" descr="scifair_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4763"/>
            <a:ext cx="9163050" cy="6867526"/>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ctrTitle"/>
          </p:nvPr>
        </p:nvSpPr>
        <p:spPr>
          <a:xfrm>
            <a:off x="1905000" y="685800"/>
            <a:ext cx="6477000" cy="1752600"/>
          </a:xfrm>
        </p:spPr>
        <p:txBody>
          <a:bodyPr/>
          <a:lstStyle>
            <a:lvl1pPr algn="r">
              <a:defRPr sz="4400"/>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676400" y="2133600"/>
            <a:ext cx="6477000" cy="1981200"/>
          </a:xfrm>
        </p:spPr>
        <p:txBody>
          <a:bodyPr/>
          <a:lstStyle>
            <a:lvl1pPr marL="0" indent="0" algn="r">
              <a:buFont typeface="Wingdings" pitchFamily="2" charset="2"/>
              <a:buNone/>
              <a:defRPr sz="1400" i="1"/>
            </a:lvl1pPr>
          </a:lstStyle>
          <a:p>
            <a:pPr lvl="0"/>
            <a:r>
              <a:rPr lang="en-US" noProof="0" smtClean="0"/>
              <a:t>Click to edit Master subtitle style</a:t>
            </a:r>
          </a:p>
        </p:txBody>
      </p:sp>
      <p:sp>
        <p:nvSpPr>
          <p:cNvPr id="26628" name="Rectangle 4"/>
          <p:cNvSpPr>
            <a:spLocks noGrp="1" noChangeArrowheads="1"/>
          </p:cNvSpPr>
          <p:nvPr>
            <p:ph type="dt" sz="half" idx="2"/>
          </p:nvPr>
        </p:nvSpPr>
        <p:spPr>
          <a:xfrm>
            <a:off x="7086600" y="6248400"/>
            <a:ext cx="1524000" cy="457200"/>
          </a:xfrm>
        </p:spPr>
        <p:txBody>
          <a:bodyPr/>
          <a:lstStyle>
            <a:lvl1pPr>
              <a:defRPr/>
            </a:lvl1pPr>
          </a:lstStyle>
          <a:p>
            <a:endParaRPr lang="en-US"/>
          </a:p>
        </p:txBody>
      </p:sp>
      <p:sp>
        <p:nvSpPr>
          <p:cNvPr id="26629"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26630" name="Rectangle 6"/>
          <p:cNvSpPr>
            <a:spLocks noGrp="1" noChangeArrowheads="1"/>
          </p:cNvSpPr>
          <p:nvPr>
            <p:ph type="sldNum" sz="quarter" idx="4"/>
          </p:nvPr>
        </p:nvSpPr>
        <p:spPr>
          <a:xfrm>
            <a:off x="2209800" y="6248400"/>
            <a:ext cx="1219200" cy="457200"/>
          </a:xfrm>
        </p:spPr>
        <p:txBody>
          <a:bodyPr/>
          <a:lstStyle>
            <a:lvl1pPr>
              <a:defRPr/>
            </a:lvl1pPr>
          </a:lstStyle>
          <a:p>
            <a:fld id="{7E7AAF97-C1FF-4BE5-9A88-6DC82C3B52B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7F8832-F86F-42E2-9485-4430E28BF6AC}" type="slidenum">
              <a:rPr lang="en-US"/>
              <a:pPr/>
              <a:t>‹#›</a:t>
            </a:fld>
            <a:endParaRPr lang="en-US"/>
          </a:p>
        </p:txBody>
      </p:sp>
    </p:spTree>
    <p:extLst>
      <p:ext uri="{BB962C8B-B14F-4D97-AF65-F5344CB8AC3E}">
        <p14:creationId xmlns:p14="http://schemas.microsoft.com/office/powerpoint/2010/main" val="294678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3DDD11-36F5-4B7B-B4BB-CD895DEA226B}" type="slidenum">
              <a:rPr lang="en-US"/>
              <a:pPr/>
              <a:t>‹#›</a:t>
            </a:fld>
            <a:endParaRPr lang="en-US"/>
          </a:p>
        </p:txBody>
      </p:sp>
    </p:spTree>
    <p:extLst>
      <p:ext uri="{BB962C8B-B14F-4D97-AF65-F5344CB8AC3E}">
        <p14:creationId xmlns:p14="http://schemas.microsoft.com/office/powerpoint/2010/main" val="1462646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2667000"/>
            <a:ext cx="6400800" cy="1752600"/>
          </a:xfrm>
        </p:spPr>
        <p:txBody>
          <a:bodyPr anchor="b" anchorCtr="0"/>
          <a:lstStyle>
            <a:lvl1pPr marL="0" indent="0" algn="ctr">
              <a:buNone/>
              <a:defRPr>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2972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0D0AA-A564-40E6-BDF9-FE3371FD07B4}" type="datetimeFigureOut">
              <a:rPr lang="en-US" smtClean="0">
                <a:solidFill>
                  <a:prstClr val="white">
                    <a:tint val="75000"/>
                  </a:prstClr>
                </a:solidFill>
              </a:rPr>
              <a:pPr/>
              <a:t>10/12/2014</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561D2430-FB11-4C87-BF1D-6F488A17F237}" type="slidenum">
              <a:rPr lang="en-US" smtClean="0">
                <a:solidFill>
                  <a:prstClr val="white">
                    <a:tint val="75000"/>
                  </a:prstClr>
                </a:solidFill>
              </a:rPr>
              <a:pPr/>
              <a:t>‹#›</a:t>
            </a:fld>
            <a:endParaRPr lang="en-US" dirty="0">
              <a:solidFill>
                <a:prstClr val="white">
                  <a:tint val="75000"/>
                </a:prstClr>
              </a:solidFill>
            </a:endParaRPr>
          </a:p>
        </p:txBody>
      </p:sp>
      <p:sp>
        <p:nvSpPr>
          <p:cNvPr id="7" name="Rectang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214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35223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0D0AA-A564-40E6-BDF9-FE3371FD07B4}" type="datetimeFigureOut">
              <a:rPr lang="en-US" smtClean="0">
                <a:solidFill>
                  <a:prstClr val="white">
                    <a:tint val="75000"/>
                  </a:prstClr>
                </a:solidFill>
              </a:rPr>
              <a:pPr/>
              <a:t>10/12/2014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61D2430-FB11-4C87-BF1D-6F488A17F237}" type="slidenum">
              <a:rPr lang="en-US" smtClean="0">
                <a:solidFill>
                  <a:prstClr val="white">
                    <a:tint val="75000"/>
                  </a:prstClr>
                </a:solidFill>
              </a:rPr>
              <a:pPr/>
              <a:t>‹#›</a:t>
            </a:fld>
            <a:endParaRPr lang="en-US" dirty="0">
              <a:solidFill>
                <a:prstClr val="white">
                  <a:tint val="75000"/>
                </a:prstClr>
              </a:solidFill>
            </a:endParaRPr>
          </a:p>
        </p:txBody>
      </p:sp>
      <p:sp>
        <p:nvSpPr>
          <p:cNvPr id="8" name="Rectang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448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0D0AA-A564-40E6-BDF9-FE3371FD07B4}" type="datetimeFigureOut">
              <a:rPr lang="en-US" smtClean="0">
                <a:solidFill>
                  <a:prstClr val="white">
                    <a:tint val="75000"/>
                  </a:prstClr>
                </a:solidFill>
              </a:rPr>
              <a:pPr/>
              <a:t>10/12/2014</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561D2430-FB11-4C87-BF1D-6F488A17F237}" type="slidenum">
              <a:rPr lang="en-US" smtClean="0">
                <a:solidFill>
                  <a:prstClr val="white">
                    <a:tint val="75000"/>
                  </a:prstClr>
                </a:solidFill>
              </a:rPr>
              <a:pPr/>
              <a:t>‹#›</a:t>
            </a:fld>
            <a:endParaRPr lang="en-US" dirty="0">
              <a:solidFill>
                <a:prstClr val="white">
                  <a:tint val="75000"/>
                </a:prstClr>
              </a:solidFill>
            </a:endParaRPr>
          </a:p>
        </p:txBody>
      </p:sp>
      <p:sp>
        <p:nvSpPr>
          <p:cNvPr id="10" name="Rectang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950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70D0AA-A564-40E6-BDF9-FE3371FD07B4}" type="datetimeFigureOut">
              <a:rPr lang="en-US" smtClean="0">
                <a:solidFill>
                  <a:prstClr val="white">
                    <a:tint val="75000"/>
                  </a:prstClr>
                </a:solidFill>
              </a:rPr>
              <a:pPr/>
              <a:t>10/12/2014</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561D2430-FB11-4C87-BF1D-6F488A17F237}" type="slidenum">
              <a:rPr lang="en-US" smtClean="0">
                <a:solidFill>
                  <a:prstClr val="white">
                    <a:tint val="75000"/>
                  </a:prstClr>
                </a:solidFill>
              </a:rPr>
              <a:pPr/>
              <a:t>‹#›</a:t>
            </a:fld>
            <a:endParaRPr lang="en-US" dirty="0">
              <a:solidFill>
                <a:prstClr val="white">
                  <a:tint val="75000"/>
                </a:prstClr>
              </a:solidFill>
            </a:endParaRPr>
          </a:p>
        </p:txBody>
      </p:sp>
      <p:sp>
        <p:nvSpPr>
          <p:cNvPr id="6" name="Rectang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914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D0AA-A564-40E6-BDF9-FE3371FD07B4}" type="datetimeFigureOut">
              <a:rPr lang="en-US" smtClean="0">
                <a:solidFill>
                  <a:prstClr val="white">
                    <a:tint val="75000"/>
                  </a:prstClr>
                </a:solidFill>
              </a:rPr>
              <a:pPr/>
              <a:t>10/12/2014</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561D2430-FB11-4C87-BF1D-6F488A17F2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38254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1"/>
            <a:ext cx="5111750" cy="45259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600201"/>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solidFill>
                  <a:prstClr val="white">
                    <a:tint val="75000"/>
                  </a:prstClr>
                </a:solidFill>
              </a:rPr>
              <a:pPr/>
              <a:t>10/12/2014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61D2430-FB11-4C87-BF1D-6F488A17F237}" type="slidenum">
              <a:rPr lang="en-US" smtClean="0">
                <a:solidFill>
                  <a:prstClr val="white">
                    <a:tint val="75000"/>
                  </a:prstClr>
                </a:solidFill>
              </a:rPr>
              <a:pPr/>
              <a:t>‹#›</a:t>
            </a:fld>
            <a:endParaRPr lang="en-US" dirty="0">
              <a:solidFill>
                <a:prstClr val="white">
                  <a:tint val="75000"/>
                </a:prstClr>
              </a:solidFill>
            </a:endParaRPr>
          </a:p>
        </p:txBody>
      </p:sp>
      <p:sp>
        <p:nvSpPr>
          <p:cNvPr id="9" name="Rectang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402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794BB-05A4-418F-99D2-311F96D52120}" type="slidenum">
              <a:rPr lang="en-US"/>
              <a:pPr/>
              <a:t>‹#›</a:t>
            </a:fld>
            <a:endParaRPr lang="en-US"/>
          </a:p>
        </p:txBody>
      </p:sp>
    </p:spTree>
    <p:extLst>
      <p:ext uri="{BB962C8B-B14F-4D97-AF65-F5344CB8AC3E}">
        <p14:creationId xmlns:p14="http://schemas.microsoft.com/office/powerpoint/2010/main" val="589964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0D0AA-A564-40E6-BDF9-FE3371FD07B4}" type="datetimeFigureOut">
              <a:rPr lang="en-US" smtClean="0">
                <a:solidFill>
                  <a:prstClr val="white">
                    <a:tint val="75000"/>
                  </a:prstClr>
                </a:solidFill>
              </a:rPr>
              <a:pPr/>
              <a:t>10/12/2014</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561D2430-FB11-4C87-BF1D-6F488A17F237}"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4447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5452F-9E50-49C4-A259-8DAD11C66393}" type="slidenum">
              <a:rPr lang="en-US"/>
              <a:pPr/>
              <a:t>‹#›</a:t>
            </a:fld>
            <a:endParaRPr lang="en-US"/>
          </a:p>
        </p:txBody>
      </p:sp>
    </p:spTree>
    <p:extLst>
      <p:ext uri="{BB962C8B-B14F-4D97-AF65-F5344CB8AC3E}">
        <p14:creationId xmlns:p14="http://schemas.microsoft.com/office/powerpoint/2010/main" val="62752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2667000"/>
            <a:ext cx="441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CCA38E-1391-4C04-B3D6-F3FF74A9827E}" type="slidenum">
              <a:rPr lang="en-US"/>
              <a:pPr/>
              <a:t>‹#›</a:t>
            </a:fld>
            <a:endParaRPr lang="en-US"/>
          </a:p>
        </p:txBody>
      </p:sp>
    </p:spTree>
    <p:extLst>
      <p:ext uri="{BB962C8B-B14F-4D97-AF65-F5344CB8AC3E}">
        <p14:creationId xmlns:p14="http://schemas.microsoft.com/office/powerpoint/2010/main" val="400307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D6ECB1-8009-4574-BF62-60B9B9543D8B}" type="slidenum">
              <a:rPr lang="en-US"/>
              <a:pPr/>
              <a:t>‹#›</a:t>
            </a:fld>
            <a:endParaRPr lang="en-US"/>
          </a:p>
        </p:txBody>
      </p:sp>
    </p:spTree>
    <p:extLst>
      <p:ext uri="{BB962C8B-B14F-4D97-AF65-F5344CB8AC3E}">
        <p14:creationId xmlns:p14="http://schemas.microsoft.com/office/powerpoint/2010/main" val="140149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A6B9BF-2F69-4A0A-BE52-C67277805E46}" type="slidenum">
              <a:rPr lang="en-US"/>
              <a:pPr/>
              <a:t>‹#›</a:t>
            </a:fld>
            <a:endParaRPr lang="en-US"/>
          </a:p>
        </p:txBody>
      </p:sp>
    </p:spTree>
    <p:extLst>
      <p:ext uri="{BB962C8B-B14F-4D97-AF65-F5344CB8AC3E}">
        <p14:creationId xmlns:p14="http://schemas.microsoft.com/office/powerpoint/2010/main" val="390964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7FE24DB-DC65-4D27-960A-82166BF6DB65}" type="slidenum">
              <a:rPr lang="en-US"/>
              <a:pPr/>
              <a:t>‹#›</a:t>
            </a:fld>
            <a:endParaRPr lang="en-US"/>
          </a:p>
        </p:txBody>
      </p:sp>
    </p:spTree>
    <p:extLst>
      <p:ext uri="{BB962C8B-B14F-4D97-AF65-F5344CB8AC3E}">
        <p14:creationId xmlns:p14="http://schemas.microsoft.com/office/powerpoint/2010/main" val="32229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5EEFFC-F78F-42FB-A4E6-9EC70F8E1F2E}" type="slidenum">
              <a:rPr lang="en-US"/>
              <a:pPr/>
              <a:t>‹#›</a:t>
            </a:fld>
            <a:endParaRPr lang="en-US"/>
          </a:p>
        </p:txBody>
      </p:sp>
    </p:spTree>
    <p:extLst>
      <p:ext uri="{BB962C8B-B14F-4D97-AF65-F5344CB8AC3E}">
        <p14:creationId xmlns:p14="http://schemas.microsoft.com/office/powerpoint/2010/main" val="420954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FDB6F1-36E7-4B31-A709-E293ACAAB6C2}" type="slidenum">
              <a:rPr lang="en-US"/>
              <a:pPr/>
              <a:t>‹#›</a:t>
            </a:fld>
            <a:endParaRPr lang="en-US"/>
          </a:p>
        </p:txBody>
      </p:sp>
    </p:spTree>
    <p:extLst>
      <p:ext uri="{BB962C8B-B14F-4D97-AF65-F5344CB8AC3E}">
        <p14:creationId xmlns:p14="http://schemas.microsoft.com/office/powerpoint/2010/main" val="100080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13" name="Picture 13" descr="scifair_INS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5" y="-4763"/>
            <a:ext cx="9163050" cy="6867526"/>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0" y="2667000"/>
            <a:ext cx="8991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2560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560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B2DC7C48-2E6F-4E60-82E8-6C6C4EBA6882}" type="slidenum">
              <a:rPr lang="en-US"/>
              <a:pPr/>
              <a:t>‹#›</a:t>
            </a:fld>
            <a:endParaRPr lang="en-US"/>
          </a:p>
        </p:txBody>
      </p:sp>
      <p:sp>
        <p:nvSpPr>
          <p:cNvPr id="25615" name="Rectangle 15"/>
          <p:cNvSpPr>
            <a:spLocks noChangeArrowheads="1"/>
          </p:cNvSpPr>
          <p:nvPr/>
        </p:nvSpPr>
        <p:spPr bwMode="auto">
          <a:xfrm>
            <a:off x="1114425" y="1609725"/>
            <a:ext cx="6934200" cy="19050"/>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Verdana" pitchFamily="34" charset="0"/>
        </a:defRPr>
      </a:lvl2pPr>
      <a:lvl3pPr algn="ctr" rtl="0" eaLnBrk="1" fontAlgn="base" hangingPunct="1">
        <a:spcBef>
          <a:spcPct val="0"/>
        </a:spcBef>
        <a:spcAft>
          <a:spcPct val="0"/>
        </a:spcAft>
        <a:defRPr sz="3600">
          <a:solidFill>
            <a:schemeClr val="tx2"/>
          </a:solidFill>
          <a:latin typeface="Verdana" pitchFamily="34" charset="0"/>
        </a:defRPr>
      </a:lvl3pPr>
      <a:lvl4pPr algn="ctr" rtl="0" eaLnBrk="1" fontAlgn="base" hangingPunct="1">
        <a:spcBef>
          <a:spcPct val="0"/>
        </a:spcBef>
        <a:spcAft>
          <a:spcPct val="0"/>
        </a:spcAft>
        <a:defRPr sz="3600">
          <a:solidFill>
            <a:schemeClr val="tx2"/>
          </a:solidFill>
          <a:latin typeface="Verdana" pitchFamily="34" charset="0"/>
        </a:defRPr>
      </a:lvl4pPr>
      <a:lvl5pPr algn="ctr" rtl="0" eaLnBrk="1" fontAlgn="base" hangingPunct="1">
        <a:spcBef>
          <a:spcPct val="0"/>
        </a:spcBef>
        <a:spcAft>
          <a:spcPct val="0"/>
        </a:spcAft>
        <a:defRPr sz="3600">
          <a:solidFill>
            <a:schemeClr val="tx2"/>
          </a:solidFill>
          <a:latin typeface="Verdana" pitchFamily="34" charset="0"/>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ctr" rtl="0" eaLnBrk="1" fontAlgn="base" hangingPunct="1">
        <a:spcBef>
          <a:spcPct val="20000"/>
        </a:spcBef>
        <a:spcAft>
          <a:spcPct val="0"/>
        </a:spcAft>
        <a:buClr>
          <a:srgbClr val="5F5F5F"/>
        </a:buClr>
        <a:buFont typeface="Wingdings" pitchFamily="2" charset="2"/>
        <a:buChar char="§"/>
        <a:defRPr>
          <a:solidFill>
            <a:schemeClr val="tx2"/>
          </a:solidFill>
          <a:latin typeface="+mn-lt"/>
          <a:ea typeface="+mn-ea"/>
          <a:cs typeface="+mn-cs"/>
        </a:defRPr>
      </a:lvl1pPr>
      <a:lvl2pPr marL="742950" indent="-285750" algn="ctr" rtl="0" eaLnBrk="1" fontAlgn="base" hangingPunct="1">
        <a:spcBef>
          <a:spcPct val="20000"/>
        </a:spcBef>
        <a:spcAft>
          <a:spcPct val="0"/>
        </a:spcAft>
        <a:buClr>
          <a:srgbClr val="5F5F5F"/>
        </a:buClr>
        <a:buFont typeface="Wingdings" pitchFamily="2" charset="2"/>
        <a:buChar char="§"/>
        <a:defRPr sz="1700">
          <a:solidFill>
            <a:schemeClr val="tx2"/>
          </a:solidFill>
          <a:latin typeface="+mn-lt"/>
        </a:defRPr>
      </a:lvl2pPr>
      <a:lvl3pPr marL="1143000" indent="-228600" algn="ctr" rtl="0" eaLnBrk="1" fontAlgn="base" hangingPunct="1">
        <a:spcBef>
          <a:spcPct val="20000"/>
        </a:spcBef>
        <a:spcAft>
          <a:spcPct val="0"/>
        </a:spcAft>
        <a:buClr>
          <a:srgbClr val="5F5F5F"/>
        </a:buClr>
        <a:buFont typeface="Wingdings" pitchFamily="2" charset="2"/>
        <a:buChar char="§"/>
        <a:defRPr sz="1600">
          <a:solidFill>
            <a:schemeClr val="tx2"/>
          </a:solidFill>
          <a:latin typeface="+mn-lt"/>
        </a:defRPr>
      </a:lvl3pPr>
      <a:lvl4pPr marL="1600200" indent="-228600" algn="ctr" rtl="0" eaLnBrk="1" fontAlgn="base" hangingPunct="1">
        <a:spcBef>
          <a:spcPct val="20000"/>
        </a:spcBef>
        <a:spcAft>
          <a:spcPct val="0"/>
        </a:spcAft>
        <a:buClr>
          <a:srgbClr val="5F5F5F"/>
        </a:buClr>
        <a:buFont typeface="Wingdings" pitchFamily="2" charset="2"/>
        <a:buChar char="§"/>
        <a:defRPr sz="1500">
          <a:solidFill>
            <a:schemeClr val="tx2"/>
          </a:solidFill>
          <a:latin typeface="+mn-lt"/>
        </a:defRPr>
      </a:lvl4pPr>
      <a:lvl5pPr marL="20574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tx1">
                    <a:tint val="75000"/>
                  </a:schemeClr>
                </a:solidFill>
              </a:defRPr>
            </a:lvl1pPr>
          </a:lstStyle>
          <a:p>
            <a:pPr eaLnBrk="1" fontAlgn="auto" hangingPunct="1">
              <a:spcBef>
                <a:spcPts val="0"/>
              </a:spcBef>
              <a:spcAft>
                <a:spcPts val="0"/>
              </a:spcAft>
            </a:pPr>
            <a:fld id="{6C70D0AA-A564-40E6-BDF9-FE3371FD07B4}" type="datetimeFigureOut">
              <a:rPr lang="en-US" smtClean="0">
                <a:solidFill>
                  <a:prstClr val="white">
                    <a:tint val="75000"/>
                  </a:prstClr>
                </a:solidFill>
                <a:latin typeface="Segoe Condensed"/>
                <a:cs typeface="+mn-cs"/>
              </a:rPr>
              <a:pPr eaLnBrk="1" fontAlgn="auto" hangingPunct="1">
                <a:spcBef>
                  <a:spcPts val="0"/>
                </a:spcBef>
                <a:spcAft>
                  <a:spcPts val="0"/>
                </a:spcAft>
              </a:pPr>
              <a:t>10/12/2014</a:t>
            </a:fld>
            <a:endParaRPr lang="en-US" dirty="0">
              <a:solidFill>
                <a:prstClr val="white">
                  <a:tint val="75000"/>
                </a:prstClr>
              </a:solidFill>
              <a:latin typeface="Segoe Condensed"/>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white">
                  <a:tint val="75000"/>
                </a:prstClr>
              </a:solidFill>
              <a:latin typeface="Segoe Condensed"/>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tx1">
                    <a:tint val="75000"/>
                  </a:schemeClr>
                </a:solidFill>
              </a:defRPr>
            </a:lvl1pPr>
          </a:lstStyle>
          <a:p>
            <a:pPr eaLnBrk="1" fontAlgn="auto" hangingPunct="1">
              <a:spcBef>
                <a:spcPts val="0"/>
              </a:spcBef>
              <a:spcAft>
                <a:spcPts val="0"/>
              </a:spcAft>
            </a:pPr>
            <a:fld id="{561D2430-FB11-4C87-BF1D-6F488A17F237}" type="slidenum">
              <a:rPr lang="en-US" smtClean="0">
                <a:solidFill>
                  <a:prstClr val="white">
                    <a:tint val="75000"/>
                  </a:prstClr>
                </a:solidFill>
                <a:latin typeface="Segoe Condensed"/>
                <a:cs typeface="+mn-cs"/>
              </a:rPr>
              <a:pPr eaLnBrk="1" fontAlgn="auto" hangingPunct="1">
                <a:spcBef>
                  <a:spcPts val="0"/>
                </a:spcBef>
                <a:spcAft>
                  <a:spcPts val="0"/>
                </a:spcAft>
              </a:pPr>
              <a:t>‹#›</a:t>
            </a:fld>
            <a:endParaRPr lang="en-US" dirty="0">
              <a:solidFill>
                <a:prstClr val="white">
                  <a:tint val="75000"/>
                </a:prstClr>
              </a:solidFill>
              <a:latin typeface="Segoe Condensed"/>
              <a:cs typeface="+mn-cs"/>
            </a:endParaRPr>
          </a:p>
        </p:txBody>
      </p:sp>
      <p:sp>
        <p:nvSpPr>
          <p:cNvPr id="13" name="Title Placeholder 12"/>
          <p:cNvSpPr>
            <a:spLocks noGrp="1"/>
          </p:cNvSpPr>
          <p:nvPr>
            <p:ph type="title"/>
          </p:nvPr>
        </p:nvSpPr>
        <p:spPr>
          <a:xfrm>
            <a:off x="457200" y="152400"/>
            <a:ext cx="8229600" cy="1265238"/>
          </a:xfrm>
          <a:prstGeom prst="rect">
            <a:avLst/>
          </a:prstGeom>
        </p:spPr>
        <p:txBody>
          <a:bodyPr vert="horz"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154792216"/>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rtl="0" eaLnBrk="1" latinLnBrk="0" hangingPunct="1">
        <a:spcBef>
          <a:spcPct val="0"/>
        </a:spcBef>
        <a:buNone/>
        <a:defRPr kumimoji="0" lang="en-US" sz="4000" b="0" i="0" u="none" strike="noStrike" kern="1200" cap="none" spc="0" normalizeH="0" baseline="0" noProof="0" smtClean="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1524000" y="1143000"/>
            <a:ext cx="6400800" cy="1752600"/>
          </a:xfrm>
        </p:spPr>
        <p:txBody>
          <a:bodyPr>
            <a:noAutofit/>
          </a:bodyPr>
          <a:lstStyle/>
          <a:p>
            <a:r>
              <a:rPr lang="en-US" sz="4800" dirty="0" smtClean="0"/>
              <a:t>Problem Solving Strategies:</a:t>
            </a:r>
            <a:endParaRPr lang="en-US" sz="3600" dirty="0" smtClean="0"/>
          </a:p>
          <a:p>
            <a:r>
              <a:rPr lang="en-US" sz="3600" i="1" dirty="0" smtClean="0"/>
              <a:t>Thinking about effectiveness</a:t>
            </a:r>
            <a:endParaRPr lang="en-US" sz="3600" i="1" dirty="0"/>
          </a:p>
        </p:txBody>
      </p:sp>
      <p:sp>
        <p:nvSpPr>
          <p:cNvPr id="10" name="Rectangle 9"/>
          <p:cNvSpPr>
            <a:spLocks noGrp="1"/>
          </p:cNvSpPr>
          <p:nvPr>
            <p:ph type="title"/>
          </p:nvPr>
        </p:nvSpPr>
        <p:spPr>
          <a:xfrm>
            <a:off x="1295400" y="5029200"/>
            <a:ext cx="7772400" cy="1362075"/>
          </a:xfrm>
        </p:spPr>
        <p:txBody>
          <a:bodyPr>
            <a:noAutofit/>
          </a:bodyPr>
          <a:lstStyle/>
          <a:p>
            <a:pPr algn="r"/>
            <a:r>
              <a:rPr lang="en-US" sz="1800" dirty="0" smtClean="0"/>
              <a:t>Sandra Doty</a:t>
            </a:r>
            <a:br>
              <a:rPr lang="en-US" sz="1800" dirty="0" smtClean="0"/>
            </a:br>
            <a:r>
              <a:rPr lang="en-US" sz="1800" dirty="0" smtClean="0"/>
              <a:t>Ohio University Lancaster</a:t>
            </a:r>
            <a:br>
              <a:rPr lang="en-US" sz="1800" dirty="0" smtClean="0"/>
            </a:br>
            <a:r>
              <a:rPr lang="en-US" sz="1800" dirty="0" smtClean="0"/>
              <a:t>SOS-AAPT Fall 2014</a:t>
            </a:r>
            <a:endParaRPr lang="en-US" sz="1800" dirty="0"/>
          </a:p>
        </p:txBody>
      </p:sp>
    </p:spTree>
    <p:extLst>
      <p:ext uri="{BB962C8B-B14F-4D97-AF65-F5344CB8AC3E}">
        <p14:creationId xmlns:p14="http://schemas.microsoft.com/office/powerpoint/2010/main" val="3067001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4034827773"/>
              </p:ext>
            </p:extLst>
          </p:nvPr>
        </p:nvGraphicFramePr>
        <p:xfrm>
          <a:off x="237522" y="282133"/>
          <a:ext cx="8668956" cy="62937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562600" y="4357343"/>
            <a:ext cx="2819400" cy="523220"/>
          </a:xfrm>
          <a:prstGeom prst="rect">
            <a:avLst/>
          </a:prstGeom>
          <a:noFill/>
          <a:ln>
            <a:solidFill>
              <a:schemeClr val="bg1"/>
            </a:solidFill>
          </a:ln>
        </p:spPr>
        <p:txBody>
          <a:bodyPr wrap="square" rtlCol="0">
            <a:spAutoFit/>
          </a:bodyPr>
          <a:lstStyle/>
          <a:p>
            <a:endParaRPr lang="en-US" sz="2800" b="1" i="1"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34616"/>
            <a:ext cx="4762500" cy="149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177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8963" y="4267200"/>
            <a:ext cx="7010400" cy="2031325"/>
          </a:xfrm>
          <a:prstGeom prst="rect">
            <a:avLst/>
          </a:prstGeom>
          <a:solidFill>
            <a:schemeClr val="bg1"/>
          </a:solidFill>
          <a:ln w="38100" cap="rnd">
            <a:solidFill>
              <a:schemeClr val="tx1"/>
            </a:solidFill>
          </a:ln>
        </p:spPr>
        <p:txBody>
          <a:bodyPr wrap="square" rtlCol="0">
            <a:spAutoFit/>
          </a:bodyPr>
          <a:lstStyle/>
          <a:p>
            <a:r>
              <a:rPr lang="en-US" i="1" dirty="0" smtClean="0"/>
              <a:t>Thoughts: </a:t>
            </a:r>
          </a:p>
          <a:p>
            <a:pPr marL="342900" indent="-342900">
              <a:buFont typeface="Arial" pitchFamily="34" charset="0"/>
              <a:buChar char="•"/>
            </a:pPr>
            <a:r>
              <a:rPr lang="en-US" sz="2400" i="1" dirty="0" smtClean="0">
                <a:solidFill>
                  <a:srgbClr val="FF0000"/>
                </a:solidFill>
              </a:rPr>
              <a:t>Building a mental picture of what is happening in a problem is the most formidable problem our students face</a:t>
            </a:r>
            <a:r>
              <a:rPr lang="en-US" i="1" dirty="0" smtClean="0">
                <a:solidFill>
                  <a:srgbClr val="FF0000"/>
                </a:solidFill>
              </a:rPr>
              <a:t>.</a:t>
            </a:r>
          </a:p>
          <a:p>
            <a:pPr marL="285750" indent="-285750">
              <a:buFont typeface="Arial" pitchFamily="34" charset="0"/>
              <a:buChar char="•"/>
            </a:pPr>
            <a:r>
              <a:rPr lang="en-US" i="1" dirty="0" smtClean="0">
                <a:solidFill>
                  <a:srgbClr val="FF0000"/>
                </a:solidFill>
              </a:rPr>
              <a:t>Once they have a picture, they can extract the relevant info.</a:t>
            </a:r>
          </a:p>
          <a:p>
            <a:pPr marL="285750" indent="-285750">
              <a:buFont typeface="Arial" pitchFamily="34" charset="0"/>
              <a:buChar char="•"/>
            </a:pPr>
            <a:r>
              <a:rPr lang="en-US" i="1" dirty="0" smtClean="0">
                <a:solidFill>
                  <a:srgbClr val="FF0000"/>
                </a:solidFill>
              </a:rPr>
              <a:t>Math is the least of their problems.</a:t>
            </a:r>
            <a:endParaRPr lang="en-US" i="1" dirty="0">
              <a:solidFill>
                <a:srgbClr val="FF0000"/>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963" y="990600"/>
            <a:ext cx="6873674" cy="2884488"/>
          </a:xfrm>
          <a:prstGeom prst="rect">
            <a:avLst/>
          </a:prstGeom>
          <a:solidFill>
            <a:schemeClr val="bg1"/>
          </a:solidFill>
          <a:ln w="38100" cap="rnd">
            <a:solidFill>
              <a:schemeClr val="tx1"/>
            </a:solidFill>
          </a:ln>
          <a:effectLst/>
        </p:spPr>
      </p:pic>
    </p:spTree>
    <p:extLst>
      <p:ext uri="{BB962C8B-B14F-4D97-AF65-F5344CB8AC3E}">
        <p14:creationId xmlns:p14="http://schemas.microsoft.com/office/powerpoint/2010/main" val="1874832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9400"/>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28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9400"/>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89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9400"/>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81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9400"/>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46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876300"/>
            <a:ext cx="9144000" cy="914400"/>
          </a:xfrm>
        </p:spPr>
        <p:txBody>
          <a:bodyPr/>
          <a:lstStyle/>
          <a:p>
            <a:r>
              <a:rPr lang="en-US" dirty="0" smtClean="0"/>
              <a:t>Continuing Work</a:t>
            </a:r>
            <a:endParaRPr lang="en-US" dirty="0"/>
          </a:p>
        </p:txBody>
      </p:sp>
      <p:sp>
        <p:nvSpPr>
          <p:cNvPr id="22531" name="Rectangle 3"/>
          <p:cNvSpPr>
            <a:spLocks noGrp="1" noChangeArrowheads="1"/>
          </p:cNvSpPr>
          <p:nvPr>
            <p:ph type="body" idx="1"/>
          </p:nvPr>
        </p:nvSpPr>
        <p:spPr>
          <a:xfrm>
            <a:off x="1066800" y="2057400"/>
            <a:ext cx="7010400" cy="4114800"/>
          </a:xfrm>
        </p:spPr>
        <p:txBody>
          <a:bodyPr/>
          <a:lstStyle/>
          <a:p>
            <a:pPr marL="114300" lvl="1" indent="0" algn="l">
              <a:buFont typeface="Wingdings" pitchFamily="2" charset="2"/>
              <a:buNone/>
            </a:pPr>
            <a:r>
              <a:rPr lang="en-US" sz="1900" dirty="0" smtClean="0"/>
              <a:t>*Data collected on </a:t>
            </a:r>
            <a:r>
              <a:rPr lang="en-US" sz="1900" dirty="0" smtClean="0"/>
              <a:t>subsequent exams in Fall 2013 and </a:t>
            </a:r>
            <a:r>
              <a:rPr lang="en-US" sz="1900" dirty="0" smtClean="0"/>
              <a:t>into Fall </a:t>
            </a:r>
            <a:r>
              <a:rPr lang="en-US" sz="1900" dirty="0" smtClean="0"/>
              <a:t>2014</a:t>
            </a:r>
          </a:p>
          <a:p>
            <a:pPr marL="114300" lvl="1" indent="0" algn="l">
              <a:buFont typeface="Wingdings" pitchFamily="2" charset="2"/>
              <a:buNone/>
            </a:pPr>
            <a:r>
              <a:rPr lang="en-US" sz="1900" dirty="0" smtClean="0"/>
              <a:t>*Anecdotally noted improvement for individuals who targeted work based on P.S. outcome. Still analyzing data.</a:t>
            </a:r>
          </a:p>
          <a:p>
            <a:pPr marL="114300" lvl="1" indent="0" algn="l">
              <a:buFont typeface="Wingdings" pitchFamily="2" charset="2"/>
              <a:buNone/>
            </a:pPr>
            <a:r>
              <a:rPr lang="en-US" sz="1900" dirty="0" smtClean="0"/>
              <a:t>*Low </a:t>
            </a:r>
            <a:r>
              <a:rPr lang="en-US" sz="1900" dirty="0" smtClean="0"/>
              <a:t>number statistics </a:t>
            </a:r>
            <a:r>
              <a:rPr lang="en-US" sz="1900" dirty="0" smtClean="0"/>
              <a:t>problem</a:t>
            </a:r>
            <a:endParaRPr lang="en-US" sz="1900" dirty="0"/>
          </a:p>
          <a:p>
            <a:pPr marL="114300" lvl="1" indent="0" algn="l">
              <a:buFont typeface="Wingdings" pitchFamily="2" charset="2"/>
              <a:buNone/>
            </a:pPr>
            <a:endParaRPr lang="en-US" sz="1900" dirty="0" smtClean="0"/>
          </a:p>
          <a:p>
            <a:pPr marL="457200" lvl="1" indent="-342900" algn="l">
              <a:buFontTx/>
              <a:buChar char="-"/>
            </a:pPr>
            <a:r>
              <a:rPr lang="en-US" sz="1900" dirty="0" smtClean="0"/>
              <a:t>This year looking at ability to identify information in words.</a:t>
            </a:r>
          </a:p>
          <a:p>
            <a:pPr marL="457200" lvl="1" indent="-342900" algn="l">
              <a:buFontTx/>
              <a:buChar char="-"/>
            </a:pPr>
            <a:r>
              <a:rPr lang="en-US" sz="1900" dirty="0" smtClean="0"/>
              <a:t>Working on extracting the information</a:t>
            </a:r>
          </a:p>
          <a:p>
            <a:pPr marL="114300" lvl="1" indent="0" algn="l">
              <a:buFont typeface="Wingdings" pitchFamily="2" charset="2"/>
              <a:buNone/>
            </a:pPr>
            <a:endParaRPr lang="en-US" sz="1900" dirty="0"/>
          </a:p>
          <a:p>
            <a:pPr marL="114300" lvl="1" indent="0" algn="l">
              <a:buFont typeface="Wingdings" pitchFamily="2" charset="2"/>
              <a:buNone/>
            </a:pPr>
            <a:endParaRPr lang="en-US" sz="1900" dirty="0" smtClean="0"/>
          </a:p>
          <a:p>
            <a:pPr marL="114300" lvl="1" indent="0" algn="l">
              <a:buFont typeface="Wingdings" pitchFamily="2" charset="2"/>
              <a:buNone/>
            </a:pPr>
            <a:endParaRPr lang="en-US" sz="1900" dirty="0"/>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62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8600"/>
            <a:ext cx="80010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29637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81" y="228600"/>
            <a:ext cx="8785083" cy="632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109057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0" y="663575"/>
            <a:ext cx="9144000" cy="1298575"/>
          </a:xfrm>
        </p:spPr>
        <p:txBody>
          <a:bodyPr/>
          <a:lstStyle/>
          <a:p>
            <a:r>
              <a:rPr lang="en-US" i="1" dirty="0" smtClean="0"/>
              <a:t>Does an ability to do the steps of a problem solving strategy correlate with success in problem solving?</a:t>
            </a:r>
            <a:endParaRPr lang="en-US" i="1" dirty="0"/>
          </a:p>
        </p:txBody>
      </p:sp>
      <p:sp>
        <p:nvSpPr>
          <p:cNvPr id="5125" name="Rectangle 5"/>
          <p:cNvSpPr>
            <a:spLocks noGrp="1" noChangeArrowheads="1"/>
          </p:cNvSpPr>
          <p:nvPr>
            <p:ph type="body" idx="1"/>
          </p:nvPr>
        </p:nvSpPr>
        <p:spPr>
          <a:xfrm>
            <a:off x="838200" y="2438400"/>
            <a:ext cx="7696201" cy="3657600"/>
          </a:xfrm>
          <a:solidFill>
            <a:schemeClr val="bg1"/>
          </a:solidFill>
          <a:ln w="3810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txBody>
          <a:bodyPr/>
          <a:lstStyle/>
          <a:p>
            <a:pPr marL="0" indent="0" algn="l">
              <a:buNone/>
            </a:pPr>
            <a:r>
              <a:rPr lang="en-US" sz="2000" dirty="0">
                <a:solidFill>
                  <a:schemeClr val="tx2"/>
                </a:solidFill>
                <a:latin typeface="+mn-lt"/>
                <a:ea typeface="+mn-ea"/>
                <a:cs typeface="+mn-cs"/>
              </a:rPr>
              <a:t>Almost every introductory physics textbook includes a problem solving strategy intended to </a:t>
            </a:r>
            <a:r>
              <a:rPr lang="en-US" sz="2000" dirty="0" smtClean="0">
                <a:solidFill>
                  <a:schemeClr val="tx2"/>
                </a:solidFill>
                <a:latin typeface="+mn-lt"/>
                <a:ea typeface="+mn-ea"/>
                <a:cs typeface="+mn-cs"/>
              </a:rPr>
              <a:t>guide the </a:t>
            </a:r>
            <a:r>
              <a:rPr lang="en-US" sz="2000" dirty="0">
                <a:solidFill>
                  <a:schemeClr val="tx2"/>
                </a:solidFill>
                <a:latin typeface="+mn-lt"/>
                <a:ea typeface="+mn-ea"/>
                <a:cs typeface="+mn-cs"/>
              </a:rPr>
              <a:t>novice problem solver or, at least, get them started. Those strategies, more or less, all look </a:t>
            </a:r>
            <a:r>
              <a:rPr lang="en-US" sz="2000" dirty="0" smtClean="0">
                <a:solidFill>
                  <a:schemeClr val="tx2"/>
                </a:solidFill>
                <a:latin typeface="+mn-lt"/>
                <a:ea typeface="+mn-ea"/>
                <a:cs typeface="+mn-cs"/>
              </a:rPr>
              <a:t>the same</a:t>
            </a:r>
            <a:r>
              <a:rPr lang="en-US" sz="2000" dirty="0">
                <a:solidFill>
                  <a:schemeClr val="tx2"/>
                </a:solidFill>
                <a:latin typeface="+mn-lt"/>
                <a:ea typeface="+mn-ea"/>
                <a:cs typeface="+mn-cs"/>
              </a:rPr>
              <a:t>. Speaking for myself, I know that I promote them as a way of helping the student </a:t>
            </a:r>
            <a:r>
              <a:rPr lang="en-US" sz="2000" dirty="0" smtClean="0">
                <a:solidFill>
                  <a:schemeClr val="tx2"/>
                </a:solidFill>
                <a:latin typeface="+mn-lt"/>
                <a:ea typeface="+mn-ea"/>
                <a:cs typeface="+mn-cs"/>
              </a:rPr>
              <a:t>organize the </a:t>
            </a:r>
            <a:r>
              <a:rPr lang="en-US" sz="2000" dirty="0">
                <a:solidFill>
                  <a:schemeClr val="tx2"/>
                </a:solidFill>
                <a:latin typeface="+mn-lt"/>
                <a:ea typeface="+mn-ea"/>
                <a:cs typeface="+mn-cs"/>
              </a:rPr>
              <a:t>task before them and clarify their thinking. But do they work? Can we correlate the ability </a:t>
            </a:r>
            <a:r>
              <a:rPr lang="en-US" sz="2000" dirty="0" smtClean="0">
                <a:solidFill>
                  <a:schemeClr val="tx2"/>
                </a:solidFill>
                <a:latin typeface="+mn-lt"/>
                <a:ea typeface="+mn-ea"/>
                <a:cs typeface="+mn-cs"/>
              </a:rPr>
              <a:t>to perform </a:t>
            </a:r>
            <a:r>
              <a:rPr lang="en-US" sz="2000" dirty="0">
                <a:solidFill>
                  <a:schemeClr val="tx2"/>
                </a:solidFill>
                <a:latin typeface="+mn-lt"/>
                <a:ea typeface="+mn-ea"/>
                <a:cs typeface="+mn-cs"/>
              </a:rPr>
              <a:t>the steps in a problem solving strategy with an ability to solve problems? In this talk, I </a:t>
            </a:r>
            <a:r>
              <a:rPr lang="en-US" sz="2000" dirty="0" smtClean="0">
                <a:solidFill>
                  <a:schemeClr val="tx2"/>
                </a:solidFill>
                <a:latin typeface="+mn-lt"/>
                <a:ea typeface="+mn-ea"/>
                <a:cs typeface="+mn-cs"/>
              </a:rPr>
              <a:t>will provide </a:t>
            </a:r>
            <a:r>
              <a:rPr lang="en-US" sz="2000" dirty="0">
                <a:solidFill>
                  <a:schemeClr val="tx2"/>
                </a:solidFill>
                <a:latin typeface="+mn-lt"/>
                <a:ea typeface="+mn-ea"/>
                <a:cs typeface="+mn-cs"/>
              </a:rPr>
              <a:t>preliminary results from an investigation aimed at trying to answer this question</a:t>
            </a:r>
            <a:r>
              <a:rPr lang="en-US" sz="2000" dirty="0" smtClean="0">
                <a:solidFill>
                  <a:schemeClr val="tx2"/>
                </a:solidFill>
                <a:latin typeface="+mn-lt"/>
                <a:ea typeface="+mn-ea"/>
                <a:cs typeface="+mn-cs"/>
              </a:rPr>
              <a:t>.</a:t>
            </a:r>
            <a:endParaRPr lang="en-US" sz="2000" dirty="0">
              <a:solidFill>
                <a:schemeClr val="tx2"/>
              </a:solidFill>
              <a:latin typeface="+mn-lt"/>
              <a:ea typeface="+mn-ea"/>
              <a:cs typeface="+mn-cs"/>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Problem Solving Strategy</a:t>
            </a:r>
            <a:endParaRPr lang="en-US" dirty="0"/>
          </a:p>
        </p:txBody>
      </p:sp>
      <p:sp>
        <p:nvSpPr>
          <p:cNvPr id="3" name="Content Placeholder 2"/>
          <p:cNvSpPr>
            <a:spLocks noGrp="1"/>
          </p:cNvSpPr>
          <p:nvPr>
            <p:ph sz="half" idx="1"/>
          </p:nvPr>
        </p:nvSpPr>
        <p:spPr>
          <a:xfrm>
            <a:off x="685800" y="1905000"/>
            <a:ext cx="8001000" cy="3352800"/>
          </a:xfrm>
        </p:spPr>
        <p:txBody>
          <a:bodyPr/>
          <a:lstStyle/>
          <a:p>
            <a:pPr marL="457200" indent="-457200" algn="l">
              <a:buAutoNum type="arabicPeriod"/>
            </a:pPr>
            <a:r>
              <a:rPr lang="en-US" sz="2000" dirty="0" smtClean="0"/>
              <a:t>Quick “some”  read. Then a detailed read – underline important info.</a:t>
            </a:r>
            <a:endParaRPr lang="en-US" sz="1600" dirty="0" smtClean="0"/>
          </a:p>
          <a:p>
            <a:pPr marL="457200" indent="-457200" algn="l">
              <a:buAutoNum type="arabicPeriod"/>
            </a:pPr>
            <a:r>
              <a:rPr lang="en-US" sz="2000" dirty="0" smtClean="0"/>
              <a:t>Draw a picture.  </a:t>
            </a:r>
            <a:endParaRPr lang="en-US" sz="2000" dirty="0"/>
          </a:p>
          <a:p>
            <a:pPr marL="857250" lvl="1" indent="-457200" algn="l"/>
            <a:r>
              <a:rPr lang="en-US" sz="2000" dirty="0" smtClean="0"/>
              <a:t>Identify important positions /times (initial, final)</a:t>
            </a:r>
          </a:p>
          <a:p>
            <a:pPr marL="857250" lvl="1" indent="-457200" algn="l"/>
            <a:r>
              <a:rPr lang="en-US" sz="2000" dirty="0" smtClean="0"/>
              <a:t>Coordinate system (+x, +y)</a:t>
            </a:r>
          </a:p>
          <a:p>
            <a:pPr marL="857250" lvl="1" indent="-457200" algn="l"/>
            <a:r>
              <a:rPr lang="en-US" sz="2000" dirty="0" err="1" smtClean="0"/>
              <a:t>x,y,v</a:t>
            </a:r>
            <a:r>
              <a:rPr lang="en-US" sz="2000" baseline="-25000" dirty="0" err="1" smtClean="0"/>
              <a:t>x</a:t>
            </a:r>
            <a:r>
              <a:rPr lang="en-US" sz="2000" dirty="0" err="1" smtClean="0"/>
              <a:t>,v</a:t>
            </a:r>
            <a:r>
              <a:rPr lang="en-US" sz="2000" baseline="-25000" dirty="0" err="1" smtClean="0"/>
              <a:t>y</a:t>
            </a:r>
            <a:r>
              <a:rPr lang="en-US" sz="2000" dirty="0" smtClean="0"/>
              <a:t>, a, Forces, </a:t>
            </a:r>
            <a:r>
              <a:rPr lang="en-US" sz="2000" dirty="0" err="1" smtClean="0"/>
              <a:t>etc</a:t>
            </a:r>
            <a:endParaRPr lang="en-US" sz="2000" dirty="0" smtClean="0"/>
          </a:p>
          <a:p>
            <a:pPr marL="514350" indent="-514350" algn="l">
              <a:buFont typeface="+mj-lt"/>
              <a:buAutoNum type="arabicPeriod"/>
            </a:pPr>
            <a:r>
              <a:rPr lang="en-US" sz="2000" dirty="0" smtClean="0"/>
              <a:t>Organize data – table / list </a:t>
            </a:r>
            <a:r>
              <a:rPr lang="en-US" sz="2000" dirty="0" err="1" smtClean="0"/>
              <a:t>knowns</a:t>
            </a:r>
            <a:r>
              <a:rPr lang="en-US" sz="2000" dirty="0" smtClean="0"/>
              <a:t> and unknowns</a:t>
            </a:r>
          </a:p>
          <a:p>
            <a:pPr marL="514350" indent="-514350" algn="l">
              <a:buFont typeface="+mj-lt"/>
              <a:buAutoNum type="arabicPeriod"/>
            </a:pPr>
            <a:r>
              <a:rPr lang="en-US" sz="2000" dirty="0" smtClean="0"/>
              <a:t>THINK</a:t>
            </a:r>
          </a:p>
          <a:p>
            <a:pPr marL="514350" indent="-514350" algn="l">
              <a:buFont typeface="+mj-lt"/>
              <a:buAutoNum type="arabicPeriod"/>
            </a:pPr>
            <a:r>
              <a:rPr lang="en-US" sz="2000" dirty="0" smtClean="0"/>
              <a:t>Substitute into appropriate equations (kinematics, Newton’s 2</a:t>
            </a:r>
            <a:r>
              <a:rPr lang="en-US" sz="2000" baseline="30000" dirty="0" smtClean="0"/>
              <a:t>nd</a:t>
            </a:r>
            <a:r>
              <a:rPr lang="en-US" sz="2000" dirty="0" smtClean="0"/>
              <a:t> Law, Conservation of Energy, etc.)</a:t>
            </a:r>
          </a:p>
          <a:p>
            <a:pPr marL="514350" indent="-514350" algn="l">
              <a:buFont typeface="+mj-lt"/>
              <a:buAutoNum type="arabicPeriod"/>
            </a:pPr>
            <a:r>
              <a:rPr lang="en-US" sz="2000" dirty="0" smtClean="0"/>
              <a:t>Solve the math</a:t>
            </a:r>
          </a:p>
          <a:p>
            <a:pPr marL="514350" indent="-514350" algn="l">
              <a:buFont typeface="+mj-lt"/>
              <a:buAutoNum type="arabicPeriod"/>
            </a:pPr>
            <a:endParaRPr lang="en-US" dirty="0" smtClean="0"/>
          </a:p>
          <a:p>
            <a:pPr marL="0" indent="0" algn="l">
              <a:buNone/>
            </a:pPr>
            <a:endParaRPr lang="en-US" sz="2400" dirty="0"/>
          </a:p>
        </p:txBody>
      </p:sp>
    </p:spTree>
    <p:extLst>
      <p:ext uri="{BB962C8B-B14F-4D97-AF65-F5344CB8AC3E}">
        <p14:creationId xmlns:p14="http://schemas.microsoft.com/office/powerpoint/2010/main" val="18746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4119" y="609600"/>
            <a:ext cx="9144000" cy="914400"/>
          </a:xfrm>
        </p:spPr>
        <p:txBody>
          <a:bodyPr/>
          <a:lstStyle/>
          <a:p>
            <a:r>
              <a:rPr lang="en-US" dirty="0" smtClean="0"/>
              <a:t>What I Did, Why I Did it, </a:t>
            </a:r>
            <a:br>
              <a:rPr lang="en-US" dirty="0" smtClean="0"/>
            </a:br>
            <a:r>
              <a:rPr lang="en-US" dirty="0" smtClean="0"/>
              <a:t>What I hoped</a:t>
            </a:r>
            <a:endParaRPr lang="en-US" dirty="0"/>
          </a:p>
        </p:txBody>
      </p:sp>
      <p:sp>
        <p:nvSpPr>
          <p:cNvPr id="6149" name="Rectangle 5"/>
          <p:cNvSpPr>
            <a:spLocks noGrp="1" noChangeArrowheads="1"/>
          </p:cNvSpPr>
          <p:nvPr>
            <p:ph type="body" idx="1"/>
          </p:nvPr>
        </p:nvSpPr>
        <p:spPr>
          <a:xfrm>
            <a:off x="0" y="2362200"/>
            <a:ext cx="8991600" cy="3352800"/>
          </a:xfrm>
        </p:spPr>
        <p:txBody>
          <a:bodyPr/>
          <a:lstStyle/>
          <a:p>
            <a:pPr marL="0" indent="0">
              <a:buNone/>
            </a:pPr>
            <a:r>
              <a:rPr lang="en-US" dirty="0" smtClean="0"/>
              <a:t>.</a:t>
            </a:r>
            <a:endParaRPr lang="en-US" dirty="0"/>
          </a:p>
        </p:txBody>
      </p:sp>
      <p:sp>
        <p:nvSpPr>
          <p:cNvPr id="2" name="TextBox 1"/>
          <p:cNvSpPr txBox="1"/>
          <p:nvPr/>
        </p:nvSpPr>
        <p:spPr>
          <a:xfrm>
            <a:off x="1371600" y="1828799"/>
            <a:ext cx="6705600" cy="4247317"/>
          </a:xfrm>
          <a:prstGeom prst="rect">
            <a:avLst/>
          </a:prstGeom>
          <a:solidFill>
            <a:schemeClr val="bg1"/>
          </a:solidFill>
          <a:ln w="31750">
            <a:gradFill>
              <a:gsLst>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txBody>
          <a:bodyPr wrap="square" rtlCol="0">
            <a:spAutoFit/>
          </a:bodyPr>
          <a:lstStyle/>
          <a:p>
            <a:r>
              <a:rPr lang="en-US" sz="2400" b="1" i="1" dirty="0" smtClean="0"/>
              <a:t>WHAT</a:t>
            </a:r>
          </a:p>
          <a:p>
            <a:pPr marL="342900" indent="-342900">
              <a:buAutoNum type="arabicPeriod"/>
            </a:pPr>
            <a:r>
              <a:rPr lang="en-US" dirty="0" smtClean="0"/>
              <a:t>Exam questions on components of ‘problem solving’ strategy</a:t>
            </a:r>
          </a:p>
          <a:p>
            <a:pPr marL="342900" indent="-342900">
              <a:buAutoNum type="arabicPeriod"/>
            </a:pPr>
            <a:r>
              <a:rPr lang="en-US" dirty="0" smtClean="0"/>
              <a:t>Compare exam grade w/o problem solving questions to problem solving pieces.  Looking for correlations</a:t>
            </a:r>
          </a:p>
          <a:p>
            <a:endParaRPr lang="en-US" dirty="0"/>
          </a:p>
          <a:p>
            <a:r>
              <a:rPr lang="en-US" sz="2400" b="1" i="1" dirty="0" smtClean="0"/>
              <a:t>WHY</a:t>
            </a:r>
          </a:p>
          <a:p>
            <a:pPr marL="342900" indent="-342900">
              <a:buAutoNum type="arabicPeriod"/>
            </a:pPr>
            <a:r>
              <a:rPr lang="en-US" dirty="0" smtClean="0"/>
              <a:t>Justify ‘teaching’ a strategy</a:t>
            </a:r>
          </a:p>
          <a:p>
            <a:pPr marL="342900" indent="-342900">
              <a:buAutoNum type="arabicPeriod"/>
            </a:pPr>
            <a:r>
              <a:rPr lang="en-US" dirty="0" smtClean="0"/>
              <a:t>Test whether the strategy helps</a:t>
            </a:r>
          </a:p>
          <a:p>
            <a:endParaRPr lang="en-US" dirty="0"/>
          </a:p>
          <a:p>
            <a:r>
              <a:rPr lang="en-US" sz="2400" b="1" i="1" dirty="0" smtClean="0"/>
              <a:t>HOPES</a:t>
            </a:r>
          </a:p>
          <a:p>
            <a:pPr marL="342900" indent="-342900">
              <a:buAutoNum type="arabicPeriod"/>
            </a:pPr>
            <a:r>
              <a:rPr lang="en-US" dirty="0" smtClean="0"/>
              <a:t>Identify areas of weakness that can be remediated individually and for the class as a whole</a:t>
            </a:r>
          </a:p>
          <a:p>
            <a:pPr marL="342900" indent="-342900">
              <a:buAutoNum type="arabicPeriod"/>
            </a:pPr>
            <a:r>
              <a:rPr lang="en-US" dirty="0" smtClean="0"/>
              <a:t>Identify other “missing links” for the students</a:t>
            </a:r>
          </a:p>
          <a:p>
            <a:endParaRPr lang="en-US" dirty="0"/>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839" y="1295400"/>
            <a:ext cx="7924800" cy="2585323"/>
          </a:xfrm>
          <a:prstGeom prst="rect">
            <a:avLst/>
          </a:prstGeom>
          <a:solidFill>
            <a:schemeClr val="bg1"/>
          </a:solidFill>
        </p:spPr>
        <p:txBody>
          <a:bodyPr wrap="square">
            <a:spAutoFit/>
          </a:bodyPr>
          <a:lstStyle/>
          <a:p>
            <a:pPr lvl="0"/>
            <a:r>
              <a:rPr lang="en-US" dirty="0"/>
              <a:t>DRAW A PICTURE THAT ILLUSTRATES THE INFORMATION GIVEN IN THE PROBLEM BELOW.  YOUR PICTURE SHOULD INCLUDE AN INDICATION OF THE COORDINATE SYSTEM YOU WOULD USE TO SOLVE THE PROBLEM AND THE DIRECTION OF THE ACCELERATION FOR THE PROBLEM.</a:t>
            </a:r>
          </a:p>
          <a:p>
            <a:r>
              <a:rPr lang="en-US" dirty="0"/>
              <a:t> </a:t>
            </a:r>
          </a:p>
          <a:p>
            <a:r>
              <a:rPr lang="en-US" dirty="0"/>
              <a:t>A swing ride at a carnival consists of chairs that are swung in a (horizontal) circle by a 15 m cable attached to a vertical rotating pole.  The cable makes a 60 degree angle with the vertical rotating pole.  </a:t>
            </a:r>
          </a:p>
        </p:txBody>
      </p:sp>
    </p:spTree>
    <p:extLst>
      <p:ext uri="{BB962C8B-B14F-4D97-AF65-F5344CB8AC3E}">
        <p14:creationId xmlns:p14="http://schemas.microsoft.com/office/powerpoint/2010/main" val="373230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95400"/>
            <a:ext cx="6934200" cy="1477328"/>
          </a:xfrm>
          <a:prstGeom prst="rect">
            <a:avLst/>
          </a:prstGeom>
          <a:solidFill>
            <a:schemeClr val="bg1"/>
          </a:solidFill>
        </p:spPr>
        <p:txBody>
          <a:bodyPr wrap="square">
            <a:spAutoFit/>
          </a:bodyPr>
          <a:lstStyle/>
          <a:p>
            <a:r>
              <a:rPr lang="en-US" dirty="0"/>
              <a:t>DRAW A FREE BODY DIAGRAM FOR CART 2.</a:t>
            </a:r>
          </a:p>
          <a:p>
            <a:r>
              <a:rPr lang="en-US" dirty="0"/>
              <a:t>At an airport, luggage is unloaded from a plane into the three cars of a luggage carrier as shown in the drawing.   The whole carrier accelerates to the right, as shown.  The coefficient of kinetic friction between the cart and the ground is </a:t>
            </a:r>
            <a:r>
              <a:rPr lang="en-US" dirty="0">
                <a:latin typeface="Symbol" pitchFamily="18" charset="2"/>
              </a:rPr>
              <a:t>m</a:t>
            </a:r>
            <a:r>
              <a:rPr lang="en-US" baseline="-25000" dirty="0"/>
              <a:t>k</a:t>
            </a:r>
            <a:r>
              <a:rPr lang="en-US" dirty="0"/>
              <a:t>. </a:t>
            </a:r>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54114"/>
            <a:ext cx="8556389"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26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057400"/>
            <a:ext cx="7467600" cy="369332"/>
          </a:xfrm>
          <a:prstGeom prst="rect">
            <a:avLst/>
          </a:prstGeom>
          <a:noFill/>
        </p:spPr>
        <p:txBody>
          <a:bodyPr wrap="square" rtlCol="0">
            <a:spAutoFit/>
          </a:bodyPr>
          <a:lstStyle/>
          <a:p>
            <a:endParaRPr lang="en-US" dirty="0"/>
          </a:p>
        </p:txBody>
      </p:sp>
      <p:grpSp>
        <p:nvGrpSpPr>
          <p:cNvPr id="20" name="Group 19"/>
          <p:cNvGrpSpPr/>
          <p:nvPr/>
        </p:nvGrpSpPr>
        <p:grpSpPr>
          <a:xfrm>
            <a:off x="1972152" y="1828800"/>
            <a:ext cx="4073216" cy="2846071"/>
            <a:chOff x="1794184" y="1820529"/>
            <a:chExt cx="3192463" cy="1837072"/>
          </a:xfrm>
        </p:grpSpPr>
        <p:grpSp>
          <p:nvGrpSpPr>
            <p:cNvPr id="19" name="Group 18"/>
            <p:cNvGrpSpPr/>
            <p:nvPr/>
          </p:nvGrpSpPr>
          <p:grpSpPr>
            <a:xfrm>
              <a:off x="2581189" y="1820529"/>
              <a:ext cx="2405458" cy="1837072"/>
              <a:chOff x="193280" y="256841"/>
              <a:chExt cx="2405458" cy="1837072"/>
            </a:xfrm>
          </p:grpSpPr>
          <p:sp>
            <p:nvSpPr>
              <p:cNvPr id="3" name="Oval 14"/>
              <p:cNvSpPr>
                <a:spLocks noChangeArrowheads="1"/>
              </p:cNvSpPr>
              <p:nvPr/>
            </p:nvSpPr>
            <p:spPr bwMode="auto">
              <a:xfrm>
                <a:off x="1304925" y="1155700"/>
                <a:ext cx="101600" cy="9048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AutoShape 13"/>
              <p:cNvSpPr>
                <a:spLocks noChangeShapeType="1"/>
              </p:cNvSpPr>
              <p:nvPr/>
            </p:nvSpPr>
            <p:spPr bwMode="auto">
              <a:xfrm flipV="1">
                <a:off x="1358900" y="600075"/>
                <a:ext cx="0" cy="5889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p:cNvSpPr>
                <a:spLocks noChangeShapeType="1"/>
              </p:cNvSpPr>
              <p:nvPr/>
            </p:nvSpPr>
            <p:spPr bwMode="auto">
              <a:xfrm>
                <a:off x="1358900" y="1246188"/>
                <a:ext cx="495300" cy="847725"/>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1"/>
              <p:cNvSpPr>
                <a:spLocks noChangeShapeType="1"/>
              </p:cNvSpPr>
              <p:nvPr/>
            </p:nvSpPr>
            <p:spPr bwMode="auto">
              <a:xfrm>
                <a:off x="1358900" y="1193800"/>
                <a:ext cx="4953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p:cNvSpPr>
                <a:spLocks noChangeShapeType="1"/>
              </p:cNvSpPr>
              <p:nvPr/>
            </p:nvSpPr>
            <p:spPr bwMode="auto">
              <a:xfrm>
                <a:off x="1358900" y="561975"/>
                <a:ext cx="0" cy="1527175"/>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p:cNvSpPr>
                <a:spLocks noChangeShapeType="1"/>
              </p:cNvSpPr>
              <p:nvPr/>
            </p:nvSpPr>
            <p:spPr bwMode="auto">
              <a:xfrm flipH="1">
                <a:off x="263525" y="1193800"/>
                <a:ext cx="1628775"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Box 8"/>
              <p:cNvSpPr txBox="1">
                <a:spLocks noChangeArrowheads="1"/>
              </p:cNvSpPr>
              <p:nvPr/>
            </p:nvSpPr>
            <p:spPr bwMode="auto">
              <a:xfrm>
                <a:off x="1716088" y="1830771"/>
                <a:ext cx="4572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mg</a:t>
                </a:r>
                <a:endParaRPr kumimoji="1" lang="en-US" sz="4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7"/>
              <p:cNvSpPr txBox="1">
                <a:spLocks noChangeArrowheads="1"/>
              </p:cNvSpPr>
              <p:nvPr/>
            </p:nvSpPr>
            <p:spPr bwMode="auto">
              <a:xfrm>
                <a:off x="1854200" y="1054100"/>
                <a:ext cx="7445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2000" b="0" i="0" u="none" strike="noStrike" cap="none" normalizeH="0" baseline="0" dirty="0" smtClean="0">
                    <a:ln>
                      <a:noFill/>
                    </a:ln>
                    <a:solidFill>
                      <a:schemeClr val="tx1"/>
                    </a:solidFill>
                    <a:effectLst/>
                    <a:latin typeface="Script MT Bold" pitchFamily="66" charset="0"/>
                    <a:ea typeface="Times New Roman" pitchFamily="18" charset="0"/>
                    <a:cs typeface="Times New Roman" pitchFamily="18" charset="0"/>
                  </a:rPr>
                  <a:t>Friction</a:t>
                </a:r>
                <a:endParaRPr kumimoji="1"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6"/>
              <p:cNvSpPr txBox="1">
                <a:spLocks noChangeArrowheads="1"/>
              </p:cNvSpPr>
              <p:nvPr/>
            </p:nvSpPr>
            <p:spPr bwMode="auto">
              <a:xfrm>
                <a:off x="1145340" y="256841"/>
                <a:ext cx="990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b="0" i="0" u="none" strike="noStrike" cap="none" normalizeH="0" baseline="0" dirty="0" smtClean="0">
                    <a:ln>
                      <a:noFill/>
                    </a:ln>
                    <a:solidFill>
                      <a:schemeClr val="tx1"/>
                    </a:solidFill>
                    <a:effectLst/>
                    <a:latin typeface="Script MT Bold" pitchFamily="66" charset="0"/>
                    <a:ea typeface="Times New Roman" pitchFamily="18" charset="0"/>
                    <a:cs typeface="Times New Roman" pitchFamily="18" charset="0"/>
                  </a:rPr>
                  <a:t>N</a:t>
                </a:r>
                <a:endParaRPr kumimoji="1"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5"/>
              <p:cNvSpPr txBox="1">
                <a:spLocks noChangeArrowheads="1"/>
              </p:cNvSpPr>
              <p:nvPr/>
            </p:nvSpPr>
            <p:spPr bwMode="auto">
              <a:xfrm>
                <a:off x="1282700" y="1490663"/>
                <a:ext cx="4572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05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30</a:t>
                </a:r>
                <a:r>
                  <a:rPr kumimoji="1" lang="en-US" sz="1050" b="0" i="0" u="none" strike="noStrike" cap="none" normalizeH="0" baseline="30000" smtClean="0">
                    <a:ln>
                      <a:noFill/>
                    </a:ln>
                    <a:solidFill>
                      <a:schemeClr val="tx1"/>
                    </a:solidFill>
                    <a:effectLst/>
                    <a:latin typeface="Times New Roman" pitchFamily="18" charset="0"/>
                    <a:ea typeface="Times New Roman" pitchFamily="18" charset="0"/>
                    <a:cs typeface="Times New Roman" pitchFamily="18" charset="0"/>
                  </a:rPr>
                  <a:t>o</a:t>
                </a:r>
                <a:endParaRPr kumimoji="1"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AutoShape 4"/>
              <p:cNvSpPr>
                <a:spLocks noChangeShapeType="1"/>
              </p:cNvSpPr>
              <p:nvPr/>
            </p:nvSpPr>
            <p:spPr bwMode="auto">
              <a:xfrm flipH="1">
                <a:off x="584200" y="1193800"/>
                <a:ext cx="741363" cy="0"/>
              </a:xfrm>
              <a:prstGeom prst="straightConnector1">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3"/>
              <p:cNvSpPr txBox="1">
                <a:spLocks noChangeArrowheads="1"/>
              </p:cNvSpPr>
              <p:nvPr/>
            </p:nvSpPr>
            <p:spPr bwMode="auto">
              <a:xfrm>
                <a:off x="368938" y="797879"/>
                <a:ext cx="4572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a:t>
                </a:r>
                <a:endParaRPr kumimoji="1" lang="en-US" sz="48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5" name="AutoShape 2"/>
              <p:cNvSpPr>
                <a:spLocks noChangeShapeType="1"/>
              </p:cNvSpPr>
              <p:nvPr/>
            </p:nvSpPr>
            <p:spPr bwMode="auto">
              <a:xfrm flipH="1">
                <a:off x="193280" y="596507"/>
                <a:ext cx="58578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 name="Text Box 1"/>
            <p:cNvSpPr txBox="1">
              <a:spLocks noChangeArrowheads="1"/>
            </p:cNvSpPr>
            <p:nvPr/>
          </p:nvSpPr>
          <p:spPr bwMode="auto">
            <a:xfrm>
              <a:off x="1794184" y="1995209"/>
              <a:ext cx="10382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 0 </a:t>
              </a:r>
              <a:endParaRPr kumimoji="1"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 = constant</a:t>
              </a:r>
              <a:endParaRPr kumimoji="1" lang="en-US" sz="4400" b="1"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17"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8" name="Rectangle 22"/>
          <p:cNvSpPr>
            <a:spLocks noChangeArrowheads="1"/>
          </p:cNvSpPr>
          <p:nvPr/>
        </p:nvSpPr>
        <p:spPr bwMode="auto">
          <a:xfrm>
            <a:off x="2286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1" name="TextBox 20"/>
          <p:cNvSpPr txBox="1"/>
          <p:nvPr/>
        </p:nvSpPr>
        <p:spPr>
          <a:xfrm>
            <a:off x="914400" y="685800"/>
            <a:ext cx="7315200" cy="1200329"/>
          </a:xfrm>
          <a:prstGeom prst="rect">
            <a:avLst/>
          </a:prstGeom>
          <a:solidFill>
            <a:schemeClr val="bg1"/>
          </a:solidFill>
        </p:spPr>
        <p:txBody>
          <a:bodyPr wrap="square" rtlCol="0">
            <a:spAutoFit/>
          </a:bodyPr>
          <a:lstStyle/>
          <a:p>
            <a:pPr lvl="0"/>
            <a:r>
              <a:rPr lang="en-US" dirty="0"/>
              <a:t>USING THE FREE BODY DIAGRAM, FIND THE EQUATIONS THAT DESCRIBE THE MOTION OF THE OBJECT IN THE X and Y DIRECTION.  DO NOT SOLVE THEM.</a:t>
            </a:r>
          </a:p>
          <a:p>
            <a:endParaRPr lang="en-US" dirty="0"/>
          </a:p>
        </p:txBody>
      </p:sp>
    </p:spTree>
    <p:extLst>
      <p:ext uri="{BB962C8B-B14F-4D97-AF65-F5344CB8AC3E}">
        <p14:creationId xmlns:p14="http://schemas.microsoft.com/office/powerpoint/2010/main" val="182252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286000"/>
            <a:ext cx="6705600" cy="3416320"/>
          </a:xfrm>
          <a:prstGeom prst="rect">
            <a:avLst/>
          </a:prstGeom>
          <a:solidFill>
            <a:schemeClr val="bg1"/>
          </a:solidFill>
          <a:ln w="2540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p:spPr>
        <p:txBody>
          <a:bodyPr wrap="square" rtlCol="0">
            <a:spAutoFit/>
          </a:bodyPr>
          <a:lstStyle/>
          <a:p>
            <a:pPr algn="ctr"/>
            <a:r>
              <a:rPr lang="en-US" dirty="0"/>
              <a:t>P – mg sin35</a:t>
            </a:r>
            <a:r>
              <a:rPr lang="en-US" baseline="30000" dirty="0"/>
              <a:t>o</a:t>
            </a:r>
            <a:r>
              <a:rPr lang="en-US" dirty="0"/>
              <a:t> – F = 0</a:t>
            </a:r>
          </a:p>
          <a:p>
            <a:pPr algn="ctr"/>
            <a:r>
              <a:rPr lang="en-US" dirty="0"/>
              <a:t> </a:t>
            </a:r>
          </a:p>
          <a:p>
            <a:pPr algn="ctr"/>
            <a:r>
              <a:rPr lang="en-US" dirty="0"/>
              <a:t>N – mg cos35</a:t>
            </a:r>
            <a:r>
              <a:rPr lang="en-US" baseline="30000" dirty="0"/>
              <a:t>o</a:t>
            </a:r>
            <a:r>
              <a:rPr lang="en-US" dirty="0"/>
              <a:t> = 0</a:t>
            </a:r>
          </a:p>
          <a:p>
            <a:pPr algn="ctr"/>
            <a:r>
              <a:rPr lang="en-US" dirty="0"/>
              <a:t> </a:t>
            </a:r>
          </a:p>
          <a:p>
            <a:pPr algn="ctr"/>
            <a:r>
              <a:rPr lang="en-US" dirty="0"/>
              <a:t>F = </a:t>
            </a:r>
            <a:r>
              <a:rPr lang="en-US" dirty="0" err="1" smtClean="0">
                <a:latin typeface="Symbol" pitchFamily="18" charset="2"/>
              </a:rPr>
              <a:t>m</a:t>
            </a:r>
            <a:r>
              <a:rPr lang="en-US" dirty="0" err="1" smtClean="0"/>
              <a:t>N</a:t>
            </a:r>
            <a:endParaRPr lang="en-US" dirty="0" smtClean="0"/>
          </a:p>
          <a:p>
            <a:pPr algn="ctr"/>
            <a:endParaRPr lang="en-US" dirty="0"/>
          </a:p>
          <a:p>
            <a:r>
              <a:rPr lang="en-US" dirty="0" smtClean="0"/>
              <a:t>	Where </a:t>
            </a:r>
            <a:r>
              <a:rPr lang="en-US" dirty="0"/>
              <a:t>you will need to use:</a:t>
            </a:r>
          </a:p>
          <a:p>
            <a:pPr lvl="6"/>
            <a:r>
              <a:rPr lang="en-US" dirty="0"/>
              <a:t>m = 96 kg</a:t>
            </a:r>
          </a:p>
          <a:p>
            <a:pPr lvl="6"/>
            <a:r>
              <a:rPr lang="en-US" dirty="0"/>
              <a:t>g = 9.8 m/s</a:t>
            </a:r>
            <a:r>
              <a:rPr lang="en-US" baseline="30000" dirty="0"/>
              <a:t>2</a:t>
            </a:r>
            <a:endParaRPr lang="en-US" dirty="0"/>
          </a:p>
          <a:p>
            <a:pPr lvl="6"/>
            <a:r>
              <a:rPr lang="en-US" dirty="0">
                <a:latin typeface="Symbol" pitchFamily="18" charset="2"/>
              </a:rPr>
              <a:t>m</a:t>
            </a:r>
            <a:r>
              <a:rPr lang="en-US" dirty="0"/>
              <a:t> = 0.5</a:t>
            </a:r>
          </a:p>
          <a:p>
            <a:r>
              <a:rPr lang="en-US" dirty="0"/>
              <a:t/>
            </a:r>
            <a:br>
              <a:rPr lang="en-US" dirty="0"/>
            </a:br>
            <a:endParaRPr lang="en-US" dirty="0"/>
          </a:p>
        </p:txBody>
      </p:sp>
      <p:sp>
        <p:nvSpPr>
          <p:cNvPr id="4" name="TextBox 3"/>
          <p:cNvSpPr txBox="1"/>
          <p:nvPr/>
        </p:nvSpPr>
        <p:spPr>
          <a:xfrm>
            <a:off x="994012" y="1042200"/>
            <a:ext cx="7162800" cy="369332"/>
          </a:xfrm>
          <a:prstGeom prst="rect">
            <a:avLst/>
          </a:prstGeom>
          <a:solidFill>
            <a:schemeClr val="bg1"/>
          </a:solidFill>
        </p:spPr>
        <p:txBody>
          <a:bodyPr wrap="square" rtlCol="0">
            <a:spAutoFit/>
          </a:bodyPr>
          <a:lstStyle/>
          <a:p>
            <a:r>
              <a:rPr lang="en-US" dirty="0"/>
              <a:t>SOLVE THE FOLLOWING EQUATIONS TO FIND THE FORCE, P. </a:t>
            </a:r>
          </a:p>
        </p:txBody>
      </p:sp>
    </p:spTree>
    <p:extLst>
      <p:ext uri="{BB962C8B-B14F-4D97-AF65-F5344CB8AC3E}">
        <p14:creationId xmlns:p14="http://schemas.microsoft.com/office/powerpoint/2010/main" val="625421402"/>
      </p:ext>
    </p:extLst>
  </p:cSld>
  <p:clrMapOvr>
    <a:masterClrMapping/>
  </p:clrMapOvr>
</p:sld>
</file>

<file path=ppt/theme/theme1.xml><?xml version="1.0" encoding="utf-8"?>
<a:theme xmlns:a="http://schemas.openxmlformats.org/drawingml/2006/main" name="Presentation for science fair project">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dBackToSchl">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science fair project</Template>
  <TotalTime>302</TotalTime>
  <Words>567</Words>
  <Application>Microsoft Office PowerPoint</Application>
  <PresentationFormat>On-screen Show (4:3)</PresentationFormat>
  <Paragraphs>69</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Presentation for science fair project</vt:lpstr>
      <vt:lpstr>EdBackToSchl</vt:lpstr>
      <vt:lpstr>Sandra Doty Ohio University Lancaster SOS-AAPT Fall 2014</vt:lpstr>
      <vt:lpstr>PowerPoint Presentation</vt:lpstr>
      <vt:lpstr>Does an ability to do the steps of a problem solving strategy correlate with success in problem solving?</vt:lpstr>
      <vt:lpstr>Basic Problem Solving Strategy</vt:lpstr>
      <vt:lpstr>What I Did, Why I Did it,  What I hoped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Continuing Work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with Problem Solving Strategies?</dc:title>
  <dc:creator>Ohio University Lancaster</dc:creator>
  <cp:lastModifiedBy>Ohio University Lancaster</cp:lastModifiedBy>
  <cp:revision>23</cp:revision>
  <cp:lastPrinted>1601-01-01T00:00:00Z</cp:lastPrinted>
  <dcterms:created xsi:type="dcterms:W3CDTF">2014-10-11T14:18:16Z</dcterms:created>
  <dcterms:modified xsi:type="dcterms:W3CDTF">2014-10-12T05:35:17Z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TC010183731033</vt:lpwstr>
  </property>
</Properties>
</file>