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78900-9F2F-4E89-B9E0-4E00F89560F3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AFA7B-98F2-4E1F-877E-9FABF3DC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AFA7B-98F2-4E1F-877E-9FABF3DCBA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4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239217-78EF-4286-B96A-9D92D9DF94BC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1CA1172-9BF0-4B10-B02C-F6B7E7B72E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kingum.edu/~richardt/aapt2013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Projectile Motion with air drag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Computer Lab for Calculus Based Physics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Dr. Richard Taylor</a:t>
            </a:r>
          </a:p>
          <a:p>
            <a:r>
              <a:rPr lang="en-US" dirty="0" smtClean="0"/>
              <a:t>Department of Physics &amp; Engineering</a:t>
            </a:r>
          </a:p>
          <a:p>
            <a:r>
              <a:rPr lang="en-US" dirty="0" smtClean="0"/>
              <a:t>Muskingum University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6412468"/>
            <a:ext cx="333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www.muskingum.edu/~richardt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2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the </a:t>
            </a:r>
            <a:r>
              <a:rPr lang="en-US" dirty="0" smtClean="0"/>
              <a:t>Program:</a:t>
            </a:r>
            <a:br>
              <a:rPr lang="en-US" dirty="0" smtClean="0"/>
            </a:br>
            <a:r>
              <a:rPr lang="en-US" dirty="0" smtClean="0"/>
              <a:t>Determine the Launch Speed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8288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0" y="18288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6401" y="5436513"/>
            <a:ext cx="8678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Adjust the </a:t>
            </a:r>
            <a:r>
              <a:rPr lang="en-US" sz="2200" dirty="0" smtClean="0"/>
              <a:t>launch speed</a:t>
            </a:r>
            <a:r>
              <a:rPr lang="en-US" sz="2200" dirty="0" smtClean="0"/>
              <a:t> </a:t>
            </a:r>
            <a:r>
              <a:rPr lang="en-US" sz="2200" dirty="0" smtClean="0"/>
              <a:t>in the program until the two curves overlap.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1262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the Program:</a:t>
            </a:r>
            <a:br>
              <a:rPr lang="en-US" dirty="0" smtClean="0"/>
            </a:br>
            <a:r>
              <a:rPr lang="en-US" dirty="0" smtClean="0"/>
              <a:t>Turn Air Drag Off for Comparison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857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Materials can be downloaded from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www.muskingum.edu/~richardt/aapt2013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an Algorithm</a:t>
            </a:r>
          </a:p>
          <a:p>
            <a:pPr lvl="1"/>
            <a:r>
              <a:rPr lang="en-US" dirty="0" smtClean="0"/>
              <a:t>Kinematics</a:t>
            </a:r>
          </a:p>
          <a:p>
            <a:pPr lvl="1"/>
            <a:r>
              <a:rPr lang="en-US" dirty="0" smtClean="0"/>
              <a:t>Dynamics</a:t>
            </a:r>
          </a:p>
          <a:p>
            <a:pPr lvl="1"/>
            <a:r>
              <a:rPr lang="en-US" dirty="0" smtClean="0"/>
              <a:t>Algorithm</a:t>
            </a:r>
          </a:p>
          <a:p>
            <a:r>
              <a:rPr lang="en-US" dirty="0" smtClean="0"/>
              <a:t>Implementing the Algorithm</a:t>
            </a:r>
          </a:p>
          <a:p>
            <a:pPr lvl="1"/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Excel</a:t>
            </a:r>
          </a:p>
          <a:p>
            <a:r>
              <a:rPr lang="en-US" dirty="0" smtClean="0"/>
              <a:t>Calibrating the Program</a:t>
            </a:r>
          </a:p>
          <a:p>
            <a:r>
              <a:rPr lang="en-US" dirty="0" smtClean="0"/>
              <a:t>Digitizing Real Data</a:t>
            </a:r>
          </a:p>
          <a:p>
            <a:r>
              <a:rPr lang="en-US" dirty="0" smtClean="0"/>
              <a:t>Applying the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Determine the Initial Velocity</a:t>
            </a:r>
          </a:p>
          <a:p>
            <a:pPr lvl="1"/>
            <a:r>
              <a:rPr lang="en-US" dirty="0" smtClean="0"/>
              <a:t>Turn Air Drag Off for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7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an Algorithm:</a:t>
            </a:r>
            <a:br>
              <a:rPr lang="en-US" dirty="0" smtClean="0"/>
            </a:br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479633"/>
              </p:ext>
            </p:extLst>
          </p:nvPr>
        </p:nvGraphicFramePr>
        <p:xfrm>
          <a:off x="685800" y="1919976"/>
          <a:ext cx="2819400" cy="221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r:id="rId3" imgW="1651000" imgH="1295400" progId="Equation.DSMT4">
                  <p:embed/>
                </p:oleObj>
              </mc:Choice>
              <mc:Fallback>
                <p:oleObj r:id="rId3" imgW="1651000" imgH="1295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19976"/>
                        <a:ext cx="2819400" cy="2216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342688"/>
              </p:ext>
            </p:extLst>
          </p:nvPr>
        </p:nvGraphicFramePr>
        <p:xfrm>
          <a:off x="5486400" y="1981200"/>
          <a:ext cx="2286000" cy="1997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r:id="rId5" imgW="1129810" imgH="990170" progId="Equation.DSMT4">
                  <p:embed/>
                </p:oleObj>
              </mc:Choice>
              <mc:Fallback>
                <p:oleObj r:id="rId5" imgW="1129810" imgH="99017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2286000" cy="19978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57154" y="4495800"/>
            <a:ext cx="542969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Air drag is a variable force.</a:t>
            </a:r>
          </a:p>
          <a:p>
            <a:r>
              <a:rPr lang="en-US" sz="2200" dirty="0" smtClean="0"/>
              <a:t>Therefore, acceleration is not constant!</a:t>
            </a:r>
          </a:p>
          <a:p>
            <a:r>
              <a:rPr lang="en-US" sz="2200" dirty="0" smtClean="0"/>
              <a:t>But…</a:t>
            </a:r>
          </a:p>
          <a:p>
            <a:r>
              <a:rPr lang="en-US" sz="2200" dirty="0" smtClean="0"/>
              <a:t>If the time interval is </a:t>
            </a:r>
            <a:r>
              <a:rPr lang="en-US" sz="2200" u="sng" dirty="0" smtClean="0"/>
              <a:t>small</a:t>
            </a:r>
            <a:r>
              <a:rPr lang="en-US" sz="2200" dirty="0" smtClean="0"/>
              <a:t>, then</a:t>
            </a:r>
          </a:p>
          <a:p>
            <a:r>
              <a:rPr lang="en-US" sz="2200" dirty="0" smtClean="0"/>
              <a:t>acceleration can be treated as a constant.</a:t>
            </a:r>
            <a:endParaRPr lang="en-US" sz="2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2971800"/>
            <a:ext cx="1676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an Algorithm:</a:t>
            </a:r>
            <a:br>
              <a:rPr lang="en-US" dirty="0" smtClean="0"/>
            </a:br>
            <a:r>
              <a:rPr lang="en-US" dirty="0" smtClean="0"/>
              <a:t>Dynamics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64" y="3404212"/>
            <a:ext cx="3297836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366889"/>
              </p:ext>
            </p:extLst>
          </p:nvPr>
        </p:nvGraphicFramePr>
        <p:xfrm>
          <a:off x="533400" y="1785937"/>
          <a:ext cx="1427572" cy="528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r:id="rId4" imgW="698197" imgH="253890" progId="Equation.DSMT4">
                  <p:embed/>
                </p:oleObj>
              </mc:Choice>
              <mc:Fallback>
                <p:oleObj r:id="rId4" imgW="698197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85937"/>
                        <a:ext cx="1427572" cy="528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32368"/>
              </p:ext>
            </p:extLst>
          </p:nvPr>
        </p:nvGraphicFramePr>
        <p:xfrm>
          <a:off x="533400" y="2438400"/>
          <a:ext cx="1263901" cy="681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r:id="rId6" imgW="723586" imgH="393529" progId="Equation.DSMT4">
                  <p:embed/>
                </p:oleObj>
              </mc:Choice>
              <mc:Fallback>
                <p:oleObj r:id="rId6" imgW="723586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1263901" cy="681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92831"/>
              </p:ext>
            </p:extLst>
          </p:nvPr>
        </p:nvGraphicFramePr>
        <p:xfrm>
          <a:off x="4495800" y="1143000"/>
          <a:ext cx="386541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r:id="rId8" imgW="2362200" imgH="838200" progId="Equation.DSMT4">
                  <p:embed/>
                </p:oleObj>
              </mc:Choice>
              <mc:Fallback>
                <p:oleObj r:id="rId8" imgW="2362200" imgH="83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143000"/>
                        <a:ext cx="3865418" cy="1371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558730"/>
              </p:ext>
            </p:extLst>
          </p:nvPr>
        </p:nvGraphicFramePr>
        <p:xfrm>
          <a:off x="4495800" y="2514600"/>
          <a:ext cx="1260513" cy="92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r:id="rId10" imgW="685800" imgH="508000" progId="Equation.DSMT4">
                  <p:embed/>
                </p:oleObj>
              </mc:Choice>
              <mc:Fallback>
                <p:oleObj r:id="rId10" imgW="685800" imgH="508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14600"/>
                        <a:ext cx="1260513" cy="927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7935"/>
              </p:ext>
            </p:extLst>
          </p:nvPr>
        </p:nvGraphicFramePr>
        <p:xfrm>
          <a:off x="4495800" y="4860406"/>
          <a:ext cx="4038600" cy="1464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r:id="rId12" imgW="2387600" imgH="863600" progId="Equation.DSMT4">
                  <p:embed/>
                </p:oleObj>
              </mc:Choice>
              <mc:Fallback>
                <p:oleObj r:id="rId12" imgW="2387600" imgH="86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60406"/>
                        <a:ext cx="4038600" cy="1464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6400800" y="3505200"/>
            <a:ext cx="0" cy="1066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33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an Algorithm:</a:t>
            </a:r>
            <a:br>
              <a:rPr lang="en-US" dirty="0" smtClean="0"/>
            </a:b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63398"/>
              </p:ext>
            </p:extLst>
          </p:nvPr>
        </p:nvGraphicFramePr>
        <p:xfrm>
          <a:off x="3047999" y="3048000"/>
          <a:ext cx="2743201" cy="260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3" imgW="1752600" imgH="1663700" progId="Equation.DSMT4">
                  <p:embed/>
                </p:oleObj>
              </mc:Choice>
              <mc:Fallback>
                <p:oleObj r:id="rId3" imgW="1752600" imgH="166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3048000"/>
                        <a:ext cx="2743201" cy="2609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0477" y="1600200"/>
            <a:ext cx="3379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Constants &amp; Initial Values</a:t>
            </a:r>
            <a:endParaRPr lang="en-US" sz="2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4267200"/>
            <a:ext cx="533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4267200"/>
            <a:ext cx="0" cy="1676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133600" y="5943600"/>
            <a:ext cx="4495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33600" y="4267200"/>
            <a:ext cx="0" cy="1676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33600" y="4267200"/>
            <a:ext cx="5334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43400" y="2141559"/>
            <a:ext cx="0" cy="762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9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Algorithm:</a:t>
            </a:r>
            <a:br>
              <a:rPr lang="en-US" dirty="0" smtClean="0"/>
            </a:br>
            <a:r>
              <a:rPr lang="en-US" dirty="0" smtClean="0"/>
              <a:t>MATLAB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8" t="22849" r="32036" b="13151"/>
          <a:stretch/>
        </p:blipFill>
        <p:spPr bwMode="auto">
          <a:xfrm>
            <a:off x="2847622" y="1143000"/>
            <a:ext cx="561057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82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the Algorithm:</a:t>
            </a:r>
            <a:br>
              <a:rPr lang="en-US" dirty="0" smtClean="0"/>
            </a:br>
            <a:r>
              <a:rPr lang="en-US" dirty="0" smtClean="0"/>
              <a:t>Excel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r="23438" b="56250"/>
          <a:stretch>
            <a:fillRect/>
          </a:stretch>
        </p:blipFill>
        <p:spPr bwMode="auto">
          <a:xfrm>
            <a:off x="388580" y="2438400"/>
            <a:ext cx="845062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6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Calibrating the Program</a:t>
            </a:r>
            <a:endParaRPr lang="en-US" dirty="0"/>
          </a:p>
        </p:txBody>
      </p:sp>
      <p:pic>
        <p:nvPicPr>
          <p:cNvPr id="4" name="Picture 3" descr="Scan10002.JPG"/>
          <p:cNvPicPr/>
          <p:nvPr/>
        </p:nvPicPr>
        <p:blipFill>
          <a:blip r:embed="rId2" cstate="print">
            <a:lum contrast="10000"/>
          </a:blip>
          <a:srcRect l="11859" t="4585" r="9776" b="52416"/>
          <a:stretch>
            <a:fillRect/>
          </a:stretch>
        </p:blipFill>
        <p:spPr>
          <a:xfrm>
            <a:off x="266700" y="1524000"/>
            <a:ext cx="44958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800600"/>
            <a:ext cx="80217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Find the range for the no air drag problem by hand.</a:t>
            </a:r>
          </a:p>
          <a:p>
            <a:r>
              <a:rPr lang="en-US" sz="2200" dirty="0" smtClean="0"/>
              <a:t>Find the range using the program.</a:t>
            </a:r>
          </a:p>
          <a:p>
            <a:r>
              <a:rPr lang="en-US" sz="2200" dirty="0" smtClean="0"/>
              <a:t>Reduce the time interval in the program until the ranges agree.</a:t>
            </a:r>
            <a:endParaRPr lang="en-US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53639"/>
            <a:ext cx="4494348" cy="337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57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Digitizing Real Data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26346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717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292934"/>
      </a:dk2>
      <a:lt2>
        <a:srgbClr val="F3F2DC"/>
      </a:lt2>
      <a:accent1>
        <a:srgbClr val="FE66FF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147</TotalTime>
  <Words>177</Words>
  <Application>Microsoft Office PowerPoint</Application>
  <PresentationFormat>On-screen Show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Equation.DSMT4</vt:lpstr>
      <vt:lpstr>Projectile Motion with air drag</vt:lpstr>
      <vt:lpstr>Overview</vt:lpstr>
      <vt:lpstr>Developing an Algorithm: Kinematics</vt:lpstr>
      <vt:lpstr>Developing an Algorithm: Dynamics</vt:lpstr>
      <vt:lpstr>Developing an Algorithm: Algorithm</vt:lpstr>
      <vt:lpstr>Implementing the Algorithm: MATLAB</vt:lpstr>
      <vt:lpstr>Implementing the Algorithm: Excel</vt:lpstr>
      <vt:lpstr>Calibrating the Program</vt:lpstr>
      <vt:lpstr>Digitizing Real Data</vt:lpstr>
      <vt:lpstr>Applying the Program: Determine the Launch Speed</vt:lpstr>
      <vt:lpstr>Applying the Program: Turn Air Drag Off for Comparison</vt:lpstr>
      <vt:lpstr>Materials can be downloaded from www.muskingum.edu/~richardt/aapt2013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 with air drag</dc:title>
  <dc:creator>Little Rock</dc:creator>
  <cp:lastModifiedBy>Little Rock</cp:lastModifiedBy>
  <cp:revision>23</cp:revision>
  <dcterms:created xsi:type="dcterms:W3CDTF">2013-03-08T12:12:59Z</dcterms:created>
  <dcterms:modified xsi:type="dcterms:W3CDTF">2013-03-08T19:23:38Z</dcterms:modified>
</cp:coreProperties>
</file>