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730FA-40BD-2042-BE36-0471782B0FFE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6B293-6880-2843-91E9-AA5B2D37A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2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members</a:t>
            </a:r>
            <a:r>
              <a:rPr lang="en-US" baseline="0" dirty="0" smtClean="0"/>
              <a:t> of our advisory board: Dr. Kathleen Harper, of The OSU.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293-6880-2843-91E9-AA5B2D37A9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Counterfactuals:</a:t>
            </a:r>
            <a:r>
              <a:rPr lang="en-US" baseline="0" dirty="0" smtClean="0"/>
              <a:t> If I had done XX, then Y might have happened.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Entity theory of intelligence: believe</a:t>
            </a:r>
            <a:r>
              <a:rPr lang="en-US" baseline="0" dirty="0" smtClean="0"/>
              <a:t> that intelligence is fixed. Interpret setbacks as evidence that they are not capable of success. Worry that CFs would encourage entity theorists to avoid the class rather than double-down and improve their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293-6880-2843-91E9-AA5B2D37A9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5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r>
              <a:rPr lang="en-US" baseline="0" dirty="0" smtClean="0"/>
              <a:t> largely done by psychology students in the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293-6880-2843-91E9-AA5B2D37A9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6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10/8/16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>
                <a:effectLst/>
              </a:rPr>
              <a:t>Counterfactual thoughts in introductory physics </a:t>
            </a:r>
            <a:r>
              <a:rPr lang="en-US" sz="4500" dirty="0" smtClean="0">
                <a:effectLst/>
              </a:rPr>
              <a:t>classes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300" dirty="0" smtClean="0"/>
              <a:t>Jennifer Blue</a:t>
            </a:r>
          </a:p>
          <a:p>
            <a:r>
              <a:rPr lang="en-US" sz="4300" dirty="0" smtClean="0"/>
              <a:t>With Amy Summerville &amp; Brian </a:t>
            </a:r>
            <a:r>
              <a:rPr lang="en-US" sz="4300" dirty="0" err="1" smtClean="0"/>
              <a:t>Kirkmeyer</a:t>
            </a:r>
            <a:endParaRPr lang="en-US" sz="4300" dirty="0" smtClean="0"/>
          </a:p>
          <a:p>
            <a:r>
              <a:rPr lang="en-US" sz="4300" dirty="0" smtClean="0"/>
              <a:t>Miami University, Oxford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SOS-AAPT Meeting – October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2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and calculus as gatekeeper classes</a:t>
            </a:r>
          </a:p>
          <a:p>
            <a:r>
              <a:rPr lang="en-US" dirty="0" smtClean="0"/>
              <a:t>Our goal: Create an intervention that will help students do better in these classes</a:t>
            </a:r>
          </a:p>
          <a:p>
            <a:r>
              <a:rPr lang="en-US" dirty="0" smtClean="0"/>
              <a:t>Means to that end: A 4-year NSF grant from the Research in Engineering division!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Helping engineering students succeed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7166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Amy Summerville, PI</a:t>
            </a:r>
          </a:p>
          <a:p>
            <a:pPr lvl="1"/>
            <a:r>
              <a:rPr lang="en-US" dirty="0" smtClean="0"/>
              <a:t>Associate Professor of Psychology</a:t>
            </a:r>
          </a:p>
          <a:p>
            <a:pPr lvl="1"/>
            <a:r>
              <a:rPr lang="en-US" dirty="0" smtClean="0"/>
              <a:t>Studies regret</a:t>
            </a:r>
          </a:p>
          <a:p>
            <a:pPr lvl="1"/>
            <a:r>
              <a:rPr lang="en-US" dirty="0" smtClean="0"/>
              <a:t>What might have been . . .</a:t>
            </a:r>
          </a:p>
          <a:p>
            <a:endParaRPr lang="en-US" dirty="0"/>
          </a:p>
          <a:p>
            <a:r>
              <a:rPr lang="en-US" dirty="0" smtClean="0"/>
              <a:t>Brian </a:t>
            </a:r>
            <a:r>
              <a:rPr lang="en-US" dirty="0" err="1" smtClean="0"/>
              <a:t>Kirkmeyer</a:t>
            </a:r>
            <a:endParaRPr lang="en-US" dirty="0" smtClean="0"/>
          </a:p>
          <a:p>
            <a:pPr lvl="1"/>
            <a:r>
              <a:rPr lang="en-US" dirty="0" smtClean="0"/>
              <a:t>College of Engineering and Computing</a:t>
            </a:r>
          </a:p>
          <a:p>
            <a:pPr lvl="1"/>
            <a:r>
              <a:rPr lang="en-US" dirty="0"/>
              <a:t>Karen Buchwald Wright Senior </a:t>
            </a:r>
            <a:r>
              <a:rPr lang="en-US" dirty="0" smtClean="0"/>
              <a:t>Assistant</a:t>
            </a:r>
          </a:p>
          <a:p>
            <a:pPr marL="411480" lvl="1" indent="0">
              <a:buNone/>
            </a:pPr>
            <a:r>
              <a:rPr lang="en-US" dirty="0" smtClean="0"/>
              <a:t> </a:t>
            </a:r>
            <a:r>
              <a:rPr lang="en-US" dirty="0"/>
              <a:t>Dean for Student </a:t>
            </a:r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Coworkers on grant</a:t>
            </a:r>
            <a:endParaRPr lang="en-US" dirty="0"/>
          </a:p>
        </p:txBody>
      </p:sp>
      <p:pic>
        <p:nvPicPr>
          <p:cNvPr id="4" name="Picture 3" descr="Amy-Summervil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413" y="1763180"/>
            <a:ext cx="2015740" cy="2549911"/>
          </a:xfrm>
          <a:prstGeom prst="rect">
            <a:avLst/>
          </a:prstGeom>
        </p:spPr>
      </p:pic>
      <p:pic>
        <p:nvPicPr>
          <p:cNvPr id="5" name="Picture 4" descr="bri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281" y="4313091"/>
            <a:ext cx="2015740" cy="237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5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Examine how students’ thoughts about “what might have been” connect to effective study skills and course </a:t>
            </a:r>
            <a:r>
              <a:rPr lang="en-US" dirty="0" smtClean="0"/>
              <a:t>performance. 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/>
              <a:t>Is there a link between counterfactuals students generate after Exam 1 and their later performance in the course</a:t>
            </a:r>
            <a:r>
              <a:rPr lang="en-US" sz="2400" dirty="0" smtClean="0"/>
              <a:t>?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/>
              <a:t>Does whether the student has an entity theory or incremental theory of intelligence play an effect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 smtClean="0"/>
          </a:p>
          <a:p>
            <a:pPr marL="411480" lvl="1" indent="0">
              <a:buNone/>
            </a:pPr>
            <a:endParaRPr lang="en-US" sz="1900" dirty="0" smtClean="0"/>
          </a:p>
          <a:p>
            <a:r>
              <a:rPr lang="en-US" sz="1600" dirty="0" err="1"/>
              <a:t>Epstude</a:t>
            </a:r>
            <a:r>
              <a:rPr lang="en-US" sz="1600" dirty="0"/>
              <a:t>, K., &amp; </a:t>
            </a:r>
            <a:r>
              <a:rPr lang="en-US" sz="1600" dirty="0" err="1"/>
              <a:t>Roese</a:t>
            </a:r>
            <a:r>
              <a:rPr lang="en-US" sz="1600" dirty="0"/>
              <a:t>, N. J. (2008). The functional theory of counterfactual thinking. </a:t>
            </a:r>
            <a:r>
              <a:rPr lang="en-US" sz="1600" i="1" dirty="0"/>
              <a:t>Personality and Social Psychology Review</a:t>
            </a:r>
            <a:r>
              <a:rPr lang="en-US" sz="1600" dirty="0"/>
              <a:t>, </a:t>
            </a:r>
            <a:r>
              <a:rPr lang="en-US" sz="1600" i="1" dirty="0"/>
              <a:t>12</a:t>
            </a:r>
            <a:r>
              <a:rPr lang="en-US" sz="1600" dirty="0"/>
              <a:t>(2), 168-192. </a:t>
            </a:r>
          </a:p>
          <a:p>
            <a:r>
              <a:rPr lang="en-US" sz="1600" dirty="0" err="1"/>
              <a:t>Smallman</a:t>
            </a:r>
            <a:r>
              <a:rPr lang="en-US" sz="1600" dirty="0"/>
              <a:t>, R., &amp; </a:t>
            </a:r>
            <a:r>
              <a:rPr lang="en-US" sz="1600" dirty="0" err="1"/>
              <a:t>Roese</a:t>
            </a:r>
            <a:r>
              <a:rPr lang="en-US" sz="1600" dirty="0"/>
              <a:t>, N. J. (2009). Counterfactual thinking facilitates behavioral intentions. </a:t>
            </a:r>
            <a:r>
              <a:rPr lang="en-US" sz="1600" i="1" dirty="0"/>
              <a:t>Journal of experimental social psychology</a:t>
            </a:r>
            <a:r>
              <a:rPr lang="en-US" sz="1600" dirty="0"/>
              <a:t>, </a:t>
            </a:r>
            <a:r>
              <a:rPr lang="en-US" sz="1600" i="1" dirty="0"/>
              <a:t>45</a:t>
            </a:r>
            <a:r>
              <a:rPr lang="en-US" sz="1600" dirty="0"/>
              <a:t>(4), 845-852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Carol </a:t>
            </a:r>
            <a:r>
              <a:rPr lang="en-US" sz="1600" dirty="0"/>
              <a:t>S. </a:t>
            </a:r>
            <a:r>
              <a:rPr lang="en-US" sz="1600" dirty="0" err="1"/>
              <a:t>Dweck</a:t>
            </a:r>
            <a:r>
              <a:rPr lang="en-US" sz="1600" dirty="0"/>
              <a:t> (2006). </a:t>
            </a:r>
            <a:r>
              <a:rPr lang="en-US" sz="1600" i="1" dirty="0"/>
              <a:t>Mindset: The new psychology of success</a:t>
            </a:r>
            <a:r>
              <a:rPr lang="en-US" sz="1600" dirty="0"/>
              <a:t>. New York: Random </a:t>
            </a:r>
            <a:r>
              <a:rPr lang="en-US" sz="1600" dirty="0" smtClean="0"/>
              <a:t>House.</a:t>
            </a:r>
          </a:p>
          <a:p>
            <a:r>
              <a:rPr lang="en-US" sz="1600" dirty="0" smtClean="0"/>
              <a:t>Carol </a:t>
            </a:r>
            <a:r>
              <a:rPr lang="en-US" sz="1600" dirty="0" err="1" smtClean="0"/>
              <a:t>Dweck’s</a:t>
            </a:r>
            <a:r>
              <a:rPr lang="en-US" sz="1600" dirty="0" smtClean="0"/>
              <a:t> TED </a:t>
            </a:r>
            <a:r>
              <a:rPr lang="en-US" sz="1600" dirty="0"/>
              <a:t>talk (2014) </a:t>
            </a:r>
            <a:r>
              <a:rPr lang="mr-IN" sz="1600" dirty="0"/>
              <a:t>–</a:t>
            </a:r>
            <a:r>
              <a:rPr lang="en-US" sz="1600" dirty="0"/>
              <a:t> The power of believing you can improve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goal / Study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6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Recruited 167 students from PHY 191, the first semester of calculus-based physics in Fall 2016</a:t>
            </a:r>
          </a:p>
          <a:p>
            <a:r>
              <a:rPr lang="en-US" dirty="0" smtClean="0"/>
              <a:t>Surveyed them</a:t>
            </a:r>
          </a:p>
          <a:p>
            <a:pPr lvl="1"/>
            <a:r>
              <a:rPr lang="en-US" dirty="0"/>
              <a:t>Demographics and entity theory survey</a:t>
            </a:r>
          </a:p>
          <a:p>
            <a:pPr lvl="1"/>
            <a:r>
              <a:rPr lang="en-US" dirty="0"/>
              <a:t>After exam 1: brief narrative about exam, plans for the rest of the semester, and belief about their ability to </a:t>
            </a:r>
            <a:r>
              <a:rPr lang="en-US" dirty="0" smtClean="0"/>
              <a:t>succeed</a:t>
            </a:r>
          </a:p>
          <a:p>
            <a:r>
              <a:rPr lang="en-US" dirty="0" smtClean="0"/>
              <a:t>Gathered their semester grades</a:t>
            </a:r>
          </a:p>
          <a:p>
            <a:r>
              <a:rPr lang="en-US" dirty="0" smtClean="0"/>
              <a:t>Analyzed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3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Counterfactuals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I think if I had studied more I would have done better.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I could have done better if I did not make small, stupid mistakes. I could have done more practice problems to prepare, but I thought I was completely prepared having taken a physics class once before and done well on the homework and in-class work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.</a:t>
            </a:r>
            <a:endParaRPr lang="en-US" dirty="0" smtClean="0">
              <a:latin typeface="Book Antiqua"/>
              <a:cs typeface="Book Antiqua"/>
            </a:endParaRPr>
          </a:p>
          <a:p>
            <a:r>
              <a:rPr lang="en-US" dirty="0" smtClean="0">
                <a:latin typeface="Book Antiqua"/>
                <a:cs typeface="Book Antiqua"/>
              </a:rPr>
              <a:t>Intentions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 I am going to continue to study hard and do all the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homework </a:t>
            </a:r>
            <a:r>
              <a:rPr lang="en-US" sz="2000" dirty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with the intention of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understanding the homework as I do it, not just getting the right answer.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I hope that in the remainder of this course I work and think more, I feel like a lot of the time I sit idly while others complete the white board problems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ea typeface="Lucida Grande"/>
                <a:cs typeface="Book Antiqua"/>
              </a:rPr>
              <a:t>.</a:t>
            </a:r>
          </a:p>
          <a:p>
            <a:pPr marL="411480" lvl="1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7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Generating counterfactuals DID increase strategic intentions, did NOT increase strategic behavior, and only indirectly increased student performance.</a:t>
            </a:r>
          </a:p>
          <a:p>
            <a:r>
              <a:rPr lang="en-US" dirty="0" smtClean="0"/>
              <a:t>Generating strategic intentions DID increase student performance </a:t>
            </a:r>
            <a:r>
              <a:rPr lang="mr-IN" dirty="0" smtClean="0"/>
              <a:t>–</a:t>
            </a:r>
            <a:r>
              <a:rPr lang="en-US" dirty="0" smtClean="0"/>
              <a:t> students who generated an intention based on their future controllable actions were </a:t>
            </a:r>
            <a:r>
              <a:rPr lang="en-US" b="1" dirty="0" smtClean="0"/>
              <a:t>4.5 more likely to pass</a:t>
            </a:r>
            <a:r>
              <a:rPr lang="en-US" dirty="0" smtClean="0"/>
              <a:t> the course (controlling for score on Exam 1)</a:t>
            </a:r>
          </a:p>
          <a:p>
            <a:r>
              <a:rPr lang="en-US" dirty="0" smtClean="0"/>
              <a:t>Students who generated both a counterfactual and generated an intention were </a:t>
            </a:r>
            <a:r>
              <a:rPr lang="en-US" b="1" dirty="0" smtClean="0"/>
              <a:t>5.6 more likely to pass </a:t>
            </a:r>
            <a:r>
              <a:rPr lang="en-US" dirty="0" smtClean="0"/>
              <a:t>the course.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5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Efficacy after Exam 1 did not predict passing the course, nor did it interact with whether the students generated counterfactuals or intentions.</a:t>
            </a:r>
          </a:p>
          <a:p>
            <a:r>
              <a:rPr lang="en-US" dirty="0" smtClean="0"/>
              <a:t>Students with entity theory who generated counterfactuals were nearly 70 times more likely to pass the class (controlling for Exam 1 performance) than students with entity theory who did not.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9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2 (now)</a:t>
            </a:r>
          </a:p>
          <a:p>
            <a:pPr lvl="1"/>
            <a:r>
              <a:rPr lang="en-US" dirty="0"/>
              <a:t>Add calculus students to the mix</a:t>
            </a:r>
          </a:p>
          <a:p>
            <a:pPr lvl="1"/>
            <a:r>
              <a:rPr lang="en-US" dirty="0"/>
              <a:t>After Exam </a:t>
            </a:r>
            <a:r>
              <a:rPr lang="en-US" dirty="0" smtClean="0"/>
              <a:t>1, have experimental and control conditions. Specifically ask experimental group to write </a:t>
            </a:r>
            <a:r>
              <a:rPr lang="en-US" smtClean="0"/>
              <a:t>about counterfactuals</a:t>
            </a:r>
            <a:endParaRPr lang="en-US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dirty="0" smtClean="0"/>
              <a:t>Year 3 (next year) - </a:t>
            </a:r>
            <a:r>
              <a:rPr lang="en-US" dirty="0"/>
              <a:t>Have a specific intervention worksheet for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Year 4 </a:t>
            </a:r>
            <a:r>
              <a:rPr lang="mr-IN" dirty="0" smtClean="0"/>
              <a:t>–</a:t>
            </a:r>
            <a:r>
              <a:rPr lang="en-US" dirty="0" smtClean="0"/>
              <a:t> Disseminate results!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16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83</TotalTime>
  <Words>661</Words>
  <Application>Microsoft Macintosh PowerPoint</Application>
  <PresentationFormat>On-screen Show (4:3)</PresentationFormat>
  <Paragraphs>66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Counterfactual thoughts in introductory physics classes</vt:lpstr>
      <vt:lpstr>Helping engineering students succeed</vt:lpstr>
      <vt:lpstr>Coworkers on grant</vt:lpstr>
      <vt:lpstr>First goal / Study 1</vt:lpstr>
      <vt:lpstr>What we did</vt:lpstr>
      <vt:lpstr>Student Data</vt:lpstr>
      <vt:lpstr>What we found (1)</vt:lpstr>
      <vt:lpstr>What we found (2)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Blue</dc:creator>
  <cp:lastModifiedBy>Kevin McChesney</cp:lastModifiedBy>
  <cp:revision>23</cp:revision>
  <dcterms:created xsi:type="dcterms:W3CDTF">2016-10-05T13:32:15Z</dcterms:created>
  <dcterms:modified xsi:type="dcterms:W3CDTF">2016-10-08T14:48:48Z</dcterms:modified>
</cp:coreProperties>
</file>